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sldIdLst>
    <p:sldId id="256" r:id="rId2"/>
    <p:sldId id="279" r:id="rId3"/>
    <p:sldId id="258" r:id="rId4"/>
    <p:sldId id="259" r:id="rId5"/>
    <p:sldId id="261" r:id="rId6"/>
    <p:sldId id="262" r:id="rId7"/>
    <p:sldId id="265" r:id="rId8"/>
    <p:sldId id="272" r:id="rId9"/>
    <p:sldId id="273" r:id="rId10"/>
    <p:sldId id="274" r:id="rId11"/>
    <p:sldId id="275" r:id="rId12"/>
    <p:sldId id="276" r:id="rId13"/>
    <p:sldId id="277" r:id="rId14"/>
    <p:sldId id="278" r:id="rId15"/>
    <p:sldId id="263" r:id="rId16"/>
    <p:sldId id="264" r:id="rId17"/>
    <p:sldId id="266" r:id="rId18"/>
    <p:sldId id="269" r:id="rId19"/>
    <p:sldId id="267" r:id="rId20"/>
    <p:sldId id="270" r:id="rId21"/>
    <p:sldId id="271" r:id="rId22"/>
    <p:sldId id="283"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71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003"/>
  </p:normalViewPr>
  <p:slideViewPr>
    <p:cSldViewPr snapToGrid="0" snapToObjects="1">
      <p:cViewPr varScale="1">
        <p:scale>
          <a:sx n="76" d="100"/>
          <a:sy n="76" d="100"/>
        </p:scale>
        <p:origin x="91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571A0-FA60-DB4F-9447-447FB10028DE}" type="datetimeFigureOut">
              <a:rPr lang="en-VN" smtClean="0"/>
              <a:t>08/04/2023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CF4ED-B50C-1141-BC42-4AC1051C3077}" type="slidenum">
              <a:rPr lang="en-VN" smtClean="0"/>
              <a:t>‹#›</a:t>
            </a:fld>
            <a:endParaRPr lang="en-VN"/>
          </a:p>
        </p:txBody>
      </p:sp>
    </p:spTree>
    <p:extLst>
      <p:ext uri="{BB962C8B-B14F-4D97-AF65-F5344CB8AC3E}">
        <p14:creationId xmlns:p14="http://schemas.microsoft.com/office/powerpoint/2010/main" val="2573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Downsampling_(signal_process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Dropout_(neural_network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Automatically classify different musical genres</a:t>
            </a:r>
          </a:p>
          <a:p>
            <a:br>
              <a:rPr lang="en-US" dirty="0"/>
            </a:b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1</a:t>
            </a:fld>
            <a:endParaRPr lang="en-VN"/>
          </a:p>
        </p:txBody>
      </p:sp>
    </p:spTree>
    <p:extLst>
      <p:ext uri="{BB962C8B-B14F-4D97-AF65-F5344CB8AC3E}">
        <p14:creationId xmlns:p14="http://schemas.microsoft.com/office/powerpoint/2010/main" val="374741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VN" dirty="0"/>
              <a:t>ow we have 3 beautiful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12</a:t>
            </a:fld>
            <a:endParaRPr lang="en-VN"/>
          </a:p>
        </p:txBody>
      </p:sp>
    </p:spTree>
    <p:extLst>
      <p:ext uri="{BB962C8B-B14F-4D97-AF65-F5344CB8AC3E}">
        <p14:creationId xmlns:p14="http://schemas.microsoft.com/office/powerpoint/2010/main" val="310301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With the classification problem, we have an unknown cluster data point. </a:t>
            </a:r>
            <a:r>
              <a:rPr lang="en-US" dirty="0"/>
              <a:t>T</a:t>
            </a:r>
            <a:r>
              <a:rPr lang="en-VN" dirty="0"/>
              <a:t>he k means algorithm will assign that point to the nearest cluster doing similar steps as above</a:t>
            </a:r>
          </a:p>
        </p:txBody>
      </p:sp>
      <p:sp>
        <p:nvSpPr>
          <p:cNvPr id="4" name="Slide Number Placeholder 3"/>
          <p:cNvSpPr>
            <a:spLocks noGrp="1"/>
          </p:cNvSpPr>
          <p:nvPr>
            <p:ph type="sldNum" sz="quarter" idx="5"/>
          </p:nvPr>
        </p:nvSpPr>
        <p:spPr/>
        <p:txBody>
          <a:bodyPr/>
          <a:lstStyle/>
          <a:p>
            <a:fld id="{023CF4ED-B50C-1141-BC42-4AC1051C3077}" type="slidenum">
              <a:rPr lang="en-VN" smtClean="0"/>
              <a:t>13</a:t>
            </a:fld>
            <a:endParaRPr lang="en-VN"/>
          </a:p>
        </p:txBody>
      </p:sp>
    </p:spTree>
    <p:extLst>
      <p:ext uri="{BB962C8B-B14F-4D97-AF65-F5344CB8AC3E}">
        <p14:creationId xmlns:p14="http://schemas.microsoft.com/office/powerpoint/2010/main" val="101351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VN" dirty="0"/>
              <a:t>n this example, the test point will be assigned to blue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14</a:t>
            </a:fld>
            <a:endParaRPr lang="en-VN"/>
          </a:p>
        </p:txBody>
      </p:sp>
    </p:spTree>
    <p:extLst>
      <p:ext uri="{BB962C8B-B14F-4D97-AF65-F5344CB8AC3E}">
        <p14:creationId xmlns:p14="http://schemas.microsoft.com/office/powerpoint/2010/main" val="113755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Basically, SVM tries to find a hyperplane that maximizes the separation between dataset’s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singleclass</a:t>
            </a:r>
            <a:r>
              <a:rPr lang="en-US" sz="1200" kern="1200" dirty="0">
                <a:solidFill>
                  <a:schemeClr val="tx1"/>
                </a:solidFill>
                <a:effectLst/>
                <a:latin typeface="+mn-lt"/>
                <a:ea typeface="+mn-ea"/>
                <a:cs typeface="+mn-cs"/>
              </a:rPr>
              <a:t> problem, the hyperplane is this red line, which is also call decision boundary that </a:t>
            </a:r>
            <a:r>
              <a:rPr lang="en-US" sz="1200" b="0" i="0" kern="1200" dirty="0">
                <a:solidFill>
                  <a:schemeClr val="tx1"/>
                </a:solidFill>
                <a:effectLst/>
                <a:latin typeface="+mn-lt"/>
                <a:ea typeface="+mn-ea"/>
                <a:cs typeface="+mn-cs"/>
              </a:rPr>
              <a:t>anything falls to the left side of it we will classify as </a:t>
            </a:r>
            <a:r>
              <a:rPr lang="en-US" sz="1200" b="0" i="1" kern="1200" dirty="0">
                <a:solidFill>
                  <a:schemeClr val="tx1"/>
                </a:solidFill>
                <a:effectLst/>
                <a:latin typeface="+mn-lt"/>
                <a:ea typeface="+mn-ea"/>
                <a:cs typeface="+mn-cs"/>
              </a:rPr>
              <a:t>green</a:t>
            </a:r>
            <a:r>
              <a:rPr lang="en-US" sz="1200" b="0" i="0" kern="1200" dirty="0">
                <a:solidFill>
                  <a:schemeClr val="tx1"/>
                </a:solidFill>
                <a:effectLst/>
                <a:latin typeface="+mn-lt"/>
                <a:ea typeface="+mn-ea"/>
                <a:cs typeface="+mn-cs"/>
              </a:rPr>
              <a:t>, and anything that falls to the right as </a:t>
            </a:r>
            <a:r>
              <a:rPr lang="en-US" sz="1200" b="0" i="1" kern="1200" dirty="0">
                <a:solidFill>
                  <a:schemeClr val="tx1"/>
                </a:solidFill>
                <a:effectLst/>
                <a:latin typeface="+mn-lt"/>
                <a:ea typeface="+mn-ea"/>
                <a:cs typeface="+mn-cs"/>
              </a:rPr>
              <a:t>blue</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Extend the problem to multiclass: in this project we use </a:t>
            </a:r>
            <a:r>
              <a:rPr lang="en-US" sz="1200" b="0" i="0" kern="1200" dirty="0" err="1">
                <a:solidFill>
                  <a:schemeClr val="tx1"/>
                </a:solidFill>
                <a:effectLst/>
                <a:latin typeface="+mn-lt"/>
                <a:ea typeface="+mn-ea"/>
                <a:cs typeface="+mn-cs"/>
              </a:rPr>
              <a:t>svm</a:t>
            </a:r>
            <a:r>
              <a:rPr lang="en-US" sz="1200" b="0" i="0" kern="1200" dirty="0">
                <a:solidFill>
                  <a:schemeClr val="tx1"/>
                </a:solidFill>
                <a:effectLst/>
                <a:latin typeface="+mn-lt"/>
                <a:ea typeface="+mn-ea"/>
                <a:cs typeface="+mn-cs"/>
              </a:rPr>
              <a:t> model pre-build by </a:t>
            </a:r>
            <a:r>
              <a:rPr lang="en-US" sz="1200" b="0" i="0" kern="1200" dirty="0" err="1">
                <a:solidFill>
                  <a:schemeClr val="tx1"/>
                </a:solidFill>
                <a:effectLst/>
                <a:latin typeface="+mn-lt"/>
                <a:ea typeface="+mn-ea"/>
                <a:cs typeface="+mn-cs"/>
              </a:rPr>
              <a:t>sklearn</a:t>
            </a:r>
            <a:r>
              <a:rPr lang="en-US" sz="1200" b="0" i="0" kern="1200" dirty="0">
                <a:solidFill>
                  <a:schemeClr val="tx1"/>
                </a:solidFill>
                <a:effectLst/>
                <a:latin typeface="+mn-lt"/>
                <a:ea typeface="+mn-ea"/>
                <a:cs typeface="+mn-cs"/>
              </a:rPr>
              <a:t>, which is using one-to-one approach, </a:t>
            </a:r>
            <a:r>
              <a:rPr lang="en-US" sz="1200" b="1" i="0" kern="1200" dirty="0">
                <a:solidFill>
                  <a:schemeClr val="tx1"/>
                </a:solidFill>
                <a:effectLst/>
                <a:latin typeface="+mn-lt"/>
                <a:ea typeface="+mn-ea"/>
                <a:cs typeface="+mn-cs"/>
              </a:rPr>
              <a:t> which breaks down the multiclass problem into multiple binary classification problems. A binary classifier per each pair of classes. </a:t>
            </a:r>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One-to-One</a:t>
            </a:r>
            <a:r>
              <a:rPr lang="en-US" sz="1200" b="0" i="0" kern="1200" dirty="0">
                <a:solidFill>
                  <a:schemeClr val="tx1"/>
                </a:solidFill>
                <a:effectLst/>
                <a:latin typeface="+mn-lt"/>
                <a:ea typeface="+mn-ea"/>
                <a:cs typeface="+mn-cs"/>
              </a:rPr>
              <a:t> approach, we need a hyperplane to separate between every two classes, neglecting the points of the third class. This means the separation takes into account only the points of the two classes in the current split. For example, the red-blue line tries to maximize the separation only between blue and red points. It has nothing to do with green points:</a:t>
            </a:r>
            <a:endParaRPr lang="en-US" sz="1200" kern="1200" dirty="0">
              <a:solidFill>
                <a:schemeClr val="tx1"/>
              </a:solidFill>
              <a:effectLst/>
              <a:latin typeface="+mn-lt"/>
              <a:ea typeface="+mn-ea"/>
              <a:cs typeface="+mn-cs"/>
            </a:endParaRPr>
          </a:p>
          <a:p>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15</a:t>
            </a:fld>
            <a:endParaRPr lang="en-VN"/>
          </a:p>
        </p:txBody>
      </p:sp>
    </p:spTree>
    <p:extLst>
      <p:ext uri="{BB962C8B-B14F-4D97-AF65-F5344CB8AC3E}">
        <p14:creationId xmlns:p14="http://schemas.microsoft.com/office/powerpoint/2010/main" val="388137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The hyperplane shape is decided by the function kernel. in example above it is all based on linear kernel, however, in our project we use two different kernels: linear and polynomial</a:t>
            </a:r>
          </a:p>
        </p:txBody>
      </p:sp>
      <p:sp>
        <p:nvSpPr>
          <p:cNvPr id="4" name="Slide Number Placeholder 3"/>
          <p:cNvSpPr>
            <a:spLocks noGrp="1"/>
          </p:cNvSpPr>
          <p:nvPr>
            <p:ph type="sldNum" sz="quarter" idx="5"/>
          </p:nvPr>
        </p:nvSpPr>
        <p:spPr/>
        <p:txBody>
          <a:bodyPr/>
          <a:lstStyle/>
          <a:p>
            <a:fld id="{023CF4ED-B50C-1141-BC42-4AC1051C3077}" type="slidenum">
              <a:rPr lang="en-VN" smtClean="0"/>
              <a:t>16</a:t>
            </a:fld>
            <a:endParaRPr lang="en-VN"/>
          </a:p>
        </p:txBody>
      </p:sp>
    </p:spTree>
    <p:extLst>
      <p:ext uri="{BB962C8B-B14F-4D97-AF65-F5344CB8AC3E}">
        <p14:creationId xmlns:p14="http://schemas.microsoft.com/office/powerpoint/2010/main" val="3990470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0: We want to classify they gray point into a class. </a:t>
            </a:r>
            <a:r>
              <a:rPr lang="en-US" dirty="0"/>
              <a:t>I</a:t>
            </a:r>
            <a:r>
              <a:rPr lang="en-VN" dirty="0"/>
              <a:t>n this example, there are three potential classes: lime green, green and orange</a:t>
            </a:r>
          </a:p>
          <a:p>
            <a:r>
              <a:rPr lang="en-VN" dirty="0"/>
              <a:t>1: knn algorithm start by calculating the distances between the grey point and all other points</a:t>
            </a:r>
          </a:p>
          <a:p>
            <a:r>
              <a:rPr lang="en-VN" dirty="0"/>
              <a:t>2: next, the algorithm find the nearest neighbours by ranking points by increasing distance. </a:t>
            </a:r>
          </a:p>
          <a:p>
            <a:r>
              <a:rPr lang="en-VN" dirty="0"/>
              <a:t>3: vote the class label based on which classes has the most neares neighbor, in this example it is lime green class</a:t>
            </a:r>
          </a:p>
        </p:txBody>
      </p:sp>
      <p:sp>
        <p:nvSpPr>
          <p:cNvPr id="4" name="Slide Number Placeholder 3"/>
          <p:cNvSpPr>
            <a:spLocks noGrp="1"/>
          </p:cNvSpPr>
          <p:nvPr>
            <p:ph type="sldNum" sz="quarter" idx="5"/>
          </p:nvPr>
        </p:nvSpPr>
        <p:spPr/>
        <p:txBody>
          <a:bodyPr/>
          <a:lstStyle/>
          <a:p>
            <a:fld id="{023CF4ED-B50C-1141-BC42-4AC1051C3077}" type="slidenum">
              <a:rPr lang="en-VN" smtClean="0"/>
              <a:t>17</a:t>
            </a:fld>
            <a:endParaRPr lang="en-VN"/>
          </a:p>
        </p:txBody>
      </p:sp>
    </p:spTree>
    <p:extLst>
      <p:ext uri="{BB962C8B-B14F-4D97-AF65-F5344CB8AC3E}">
        <p14:creationId xmlns:p14="http://schemas.microsoft.com/office/powerpoint/2010/main" val="32181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0: We want to classify they gray point into a class. </a:t>
            </a:r>
            <a:r>
              <a:rPr lang="en-US" dirty="0"/>
              <a:t>I</a:t>
            </a:r>
            <a:r>
              <a:rPr lang="en-VN" dirty="0"/>
              <a:t>n this example, there are three potential classes: lime green, green and orange</a:t>
            </a:r>
          </a:p>
          <a:p>
            <a:r>
              <a:rPr lang="en-VN" dirty="0"/>
              <a:t>1: knn algorithm start by calculating the distances between the grey point and all other points</a:t>
            </a:r>
          </a:p>
          <a:p>
            <a:r>
              <a:rPr lang="en-VN" dirty="0"/>
              <a:t>2: next, the algorithm find the nearest neighbours by ranking points by increasing distance. </a:t>
            </a:r>
          </a:p>
          <a:p>
            <a:r>
              <a:rPr lang="en-VN" dirty="0"/>
              <a:t>3: vote the class label based on which classes has the most neares neighbor, in this example it is lime green class</a:t>
            </a:r>
          </a:p>
        </p:txBody>
      </p:sp>
      <p:sp>
        <p:nvSpPr>
          <p:cNvPr id="4" name="Slide Number Placeholder 3"/>
          <p:cNvSpPr>
            <a:spLocks noGrp="1"/>
          </p:cNvSpPr>
          <p:nvPr>
            <p:ph type="sldNum" sz="quarter" idx="5"/>
          </p:nvPr>
        </p:nvSpPr>
        <p:spPr/>
        <p:txBody>
          <a:bodyPr/>
          <a:lstStyle/>
          <a:p>
            <a:fld id="{023CF4ED-B50C-1141-BC42-4AC1051C3077}" type="slidenum">
              <a:rPr lang="en-VN" smtClean="0"/>
              <a:t>18</a:t>
            </a:fld>
            <a:endParaRPr lang="en-VN"/>
          </a:p>
        </p:txBody>
      </p:sp>
    </p:spTree>
    <p:extLst>
      <p:ext uri="{BB962C8B-B14F-4D97-AF65-F5344CB8AC3E}">
        <p14:creationId xmlns:p14="http://schemas.microsoft.com/office/powerpoint/2010/main" val="198158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Convolutional neural networks (CNNs) are made up of layers of neurons that have learnable weights and biases. Each neuron receives some inputs, performs a dot product and optionally follows it with a non-linearity.</a:t>
            </a:r>
            <a:endParaRPr lang="en-US" dirty="0"/>
          </a:p>
          <a:p>
            <a:r>
              <a:rPr lang="en-US" dirty="0"/>
              <a:t>Input layer as a spectrogram image </a:t>
            </a:r>
          </a:p>
          <a:p>
            <a:r>
              <a:rPr lang="en-US" dirty="0"/>
              <a:t>T</a:t>
            </a:r>
            <a:r>
              <a:rPr lang="en-VN" dirty="0"/>
              <a:t>he model has 3 convolutional layer, in each convolutional layer there is convolutional layer, a maxpooling layer and a normalization layer</a:t>
            </a:r>
          </a:p>
          <a:p>
            <a:r>
              <a:rPr lang="en-US" dirty="0"/>
              <a:t>I</a:t>
            </a:r>
            <a:r>
              <a:rPr lang="en-VN" dirty="0"/>
              <a:t>n the dense layer: there is </a:t>
            </a:r>
            <a:r>
              <a:rPr lang="en-US" sz="1200" b="0" i="0" kern="1200" dirty="0">
                <a:solidFill>
                  <a:schemeClr val="tx1"/>
                </a:solidFill>
                <a:effectLst/>
                <a:latin typeface="+mn-lt"/>
                <a:ea typeface="+mn-ea"/>
                <a:cs typeface="+mn-cs"/>
              </a:rPr>
              <a:t>Flatten layer and dropout layer</a:t>
            </a:r>
          </a:p>
          <a:p>
            <a:r>
              <a:rPr lang="en-VN" dirty="0"/>
              <a:t>Output layer as feature of each music genre</a:t>
            </a:r>
          </a:p>
        </p:txBody>
      </p:sp>
      <p:sp>
        <p:nvSpPr>
          <p:cNvPr id="4" name="Slide Number Placeholder 3"/>
          <p:cNvSpPr>
            <a:spLocks noGrp="1"/>
          </p:cNvSpPr>
          <p:nvPr>
            <p:ph type="sldNum" sz="quarter" idx="5"/>
          </p:nvPr>
        </p:nvSpPr>
        <p:spPr/>
        <p:txBody>
          <a:bodyPr/>
          <a:lstStyle/>
          <a:p>
            <a:fld id="{023CF4ED-B50C-1141-BC42-4AC1051C3077}" type="slidenum">
              <a:rPr lang="en-VN" smtClean="0"/>
              <a:t>19</a:t>
            </a:fld>
            <a:endParaRPr lang="en-VN"/>
          </a:p>
        </p:txBody>
      </p:sp>
    </p:spTree>
    <p:extLst>
      <p:ext uri="{BB962C8B-B14F-4D97-AF65-F5344CB8AC3E}">
        <p14:creationId xmlns:p14="http://schemas.microsoft.com/office/powerpoint/2010/main" val="1125813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convolutional layer is the core building block of a CNN, convolution is used to find the same feature in different places of an image. Convolution is conducted using learnable kernel passed through the input image.</a:t>
            </a:r>
          </a:p>
          <a:p>
            <a:r>
              <a:rPr lang="en-US" sz="1200" b="0" i="0" kern="1200" dirty="0">
                <a:solidFill>
                  <a:schemeClr val="tx1"/>
                </a:solidFill>
                <a:effectLst/>
                <a:latin typeface="+mn-lt"/>
                <a:ea typeface="+mn-ea"/>
                <a:cs typeface="+mn-cs"/>
              </a:rPr>
              <a:t> Another important concept of CNNs is pooling, which is a form of non-linear </a:t>
            </a:r>
            <a:r>
              <a:rPr lang="en-US" sz="1200" b="0" i="0" u="none" strike="noStrike" kern="1200" dirty="0">
                <a:solidFill>
                  <a:schemeClr val="tx1"/>
                </a:solidFill>
                <a:effectLst/>
                <a:latin typeface="+mn-lt"/>
                <a:ea typeface="+mn-ea"/>
                <a:cs typeface="+mn-cs"/>
                <a:hlinkClick r:id="rId3" tooltip="Downsampling (signal processing)"/>
              </a:rPr>
              <a:t>down-sampling</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pooling layer serves to progressively reduce the spatial size of the representation, to reduce the number of parameters, extracts the sharpest features. Each subregion chose the max value as its representative value</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20</a:t>
            </a:fld>
            <a:endParaRPr lang="en-VN"/>
          </a:p>
        </p:txBody>
      </p:sp>
    </p:spTree>
    <p:extLst>
      <p:ext uri="{BB962C8B-B14F-4D97-AF65-F5344CB8AC3E}">
        <p14:creationId xmlns:p14="http://schemas.microsoft.com/office/powerpoint/2010/main" val="394407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Flatten layer (fully connected layer) </a:t>
            </a:r>
            <a:r>
              <a:rPr lang="en-US" sz="1200" b="0" i="0" kern="1200" dirty="0">
                <a:solidFill>
                  <a:schemeClr val="tx1"/>
                </a:solidFill>
                <a:effectLst/>
                <a:latin typeface="+mn-lt"/>
                <a:ea typeface="+mn-ea"/>
                <a:cs typeface="+mn-cs"/>
              </a:rPr>
              <a:t> convert from 2D to 1D layer</a:t>
            </a:r>
          </a:p>
          <a:p>
            <a:r>
              <a:rPr lang="en-US" sz="1200" b="0" i="0" kern="1200" dirty="0">
                <a:solidFill>
                  <a:schemeClr val="tx1"/>
                </a:solidFill>
                <a:effectLst/>
                <a:latin typeface="+mn-lt"/>
                <a:ea typeface="+mn-ea"/>
                <a:cs typeface="+mn-cs"/>
              </a:rPr>
              <a:t>Because a fully connected layer occupies most of the parameters, it is prone to overfitting. One method to reduce overfitting is </a:t>
            </a:r>
            <a:r>
              <a:rPr lang="en-US" sz="1200" b="0" i="0" u="none" strike="noStrike" kern="1200" dirty="0">
                <a:solidFill>
                  <a:schemeClr val="tx1"/>
                </a:solidFill>
                <a:effectLst/>
                <a:latin typeface="+mn-lt"/>
                <a:ea typeface="+mn-ea"/>
                <a:cs typeface="+mn-cs"/>
                <a:hlinkClick r:id="rId3" tooltip="Dropout (neural networks)"/>
              </a:rPr>
              <a:t>dropout</a:t>
            </a:r>
            <a:r>
              <a:rPr lang="en-US" sz="1200" b="0" i="0" kern="1200" dirty="0">
                <a:solidFill>
                  <a:schemeClr val="tx1"/>
                </a:solidFill>
                <a:effectLst/>
                <a:latin typeface="+mn-lt"/>
                <a:ea typeface="+mn-ea"/>
                <a:cs typeface="+mn-cs"/>
              </a:rPr>
              <a:t>. A dropout layer improve network robustness (network can rely too much on specific neuron). The dropout nodes is </a:t>
            </a:r>
            <a:r>
              <a:rPr lang="en-US" sz="1200" b="0" i="0" kern="1200" dirty="0" err="1">
                <a:solidFill>
                  <a:schemeClr val="tx1"/>
                </a:solidFill>
                <a:effectLst/>
                <a:latin typeface="+mn-lt"/>
                <a:ea typeface="+mn-ea"/>
                <a:cs typeface="+mn-cs"/>
              </a:rPr>
              <a:t>chossing</a:t>
            </a:r>
            <a:r>
              <a:rPr lang="en-US" sz="1200" b="0" i="0" kern="1200" dirty="0">
                <a:solidFill>
                  <a:schemeClr val="tx1"/>
                </a:solidFill>
                <a:effectLst/>
                <a:latin typeface="+mn-lt"/>
                <a:ea typeface="+mn-ea"/>
                <a:cs typeface="+mn-cs"/>
              </a:rPr>
              <a:t> randomly</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21</a:t>
            </a:fld>
            <a:endParaRPr lang="en-VN"/>
          </a:p>
        </p:txBody>
      </p:sp>
    </p:spTree>
    <p:extLst>
      <p:ext uri="{BB962C8B-B14F-4D97-AF65-F5344CB8AC3E}">
        <p14:creationId xmlns:p14="http://schemas.microsoft.com/office/powerpoint/2010/main" val="401890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VN" dirty="0"/>
              <a:t>verall flow of building the classifier. </a:t>
            </a:r>
          </a:p>
        </p:txBody>
      </p:sp>
      <p:sp>
        <p:nvSpPr>
          <p:cNvPr id="4" name="Slide Number Placeholder 3"/>
          <p:cNvSpPr>
            <a:spLocks noGrp="1"/>
          </p:cNvSpPr>
          <p:nvPr>
            <p:ph type="sldNum" sz="quarter" idx="5"/>
          </p:nvPr>
        </p:nvSpPr>
        <p:spPr/>
        <p:txBody>
          <a:bodyPr/>
          <a:lstStyle/>
          <a:p>
            <a:fld id="{023CF4ED-B50C-1141-BC42-4AC1051C3077}" type="slidenum">
              <a:rPr lang="en-VN" smtClean="0"/>
              <a:t>3</a:t>
            </a:fld>
            <a:endParaRPr lang="en-VN"/>
          </a:p>
        </p:txBody>
      </p:sp>
    </p:spTree>
    <p:extLst>
      <p:ext uri="{BB962C8B-B14F-4D97-AF65-F5344CB8AC3E}">
        <p14:creationId xmlns:p14="http://schemas.microsoft.com/office/powerpoint/2010/main" val="2175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consists of 1000 audio files. There are 10 classes ( 10 music genres) each containing 100 audio tracks. each  audio file having 30 seconds duration</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4</a:t>
            </a:fld>
            <a:endParaRPr lang="en-VN"/>
          </a:p>
        </p:txBody>
      </p:sp>
    </p:spTree>
    <p:extLst>
      <p:ext uri="{BB962C8B-B14F-4D97-AF65-F5344CB8AC3E}">
        <p14:creationId xmlns:p14="http://schemas.microsoft.com/office/powerpoint/2010/main" val="249151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first step for music genre classification project would be to extract features and components from the audio file.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Since the audio signals are constantly changing, first we divide these signals into smaller frames. Each frame is around 20-40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long.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To identifying which frequencies are present in the frame, periodogram estimation is performed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To discard the noise, it then process 3 steps: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 Mel </a:t>
            </a:r>
            <a:r>
              <a:rPr lang="en-US" sz="1200" b="0" i="0" kern="1200" dirty="0" err="1">
                <a:solidFill>
                  <a:schemeClr val="tx1"/>
                </a:solidFill>
                <a:effectLst/>
                <a:latin typeface="+mn-lt"/>
                <a:ea typeface="+mn-ea"/>
                <a:cs typeface="+mn-cs"/>
              </a:rPr>
              <a:t>filterbank</a:t>
            </a:r>
            <a:r>
              <a:rPr lang="en-US" sz="1200" b="0" i="0" kern="1200" dirty="0">
                <a:solidFill>
                  <a:schemeClr val="tx1"/>
                </a:solidFill>
                <a:effectLst/>
                <a:latin typeface="+mn-lt"/>
                <a:ea typeface="+mn-ea"/>
                <a:cs typeface="+mn-cs"/>
              </a:rPr>
              <a:t>: to get an idea of how much energy exists in various frequency regions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take the logarithm of them: compress the frequency</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discrete cosine transform (DCT) :keep only a specific sequence of frequencies that have a high probability of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a:p>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5</a:t>
            </a:fld>
            <a:endParaRPr lang="en-VN"/>
          </a:p>
        </p:txBody>
      </p:sp>
    </p:spTree>
    <p:extLst>
      <p:ext uri="{BB962C8B-B14F-4D97-AF65-F5344CB8AC3E}">
        <p14:creationId xmlns:p14="http://schemas.microsoft.com/office/powerpoint/2010/main" val="371654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KMeans</a:t>
            </a:r>
            <a:r>
              <a:rPr lang="en-US" sz="1200" b="0" i="0" kern="1200" dirty="0">
                <a:solidFill>
                  <a:schemeClr val="tx1"/>
                </a:solidFill>
                <a:effectLst/>
                <a:latin typeface="+mn-lt"/>
                <a:ea typeface="+mn-ea"/>
                <a:cs typeface="+mn-cs"/>
              </a:rPr>
              <a:t> is a clustering algorithm which divides observations into k clusters. In this example, we will divide the datasets into 3 clusters, the algorithm starts with 3 random starting points as initial centroids</a:t>
            </a:r>
            <a:endParaRPr lang="en-VN" dirty="0"/>
          </a:p>
        </p:txBody>
      </p:sp>
      <p:sp>
        <p:nvSpPr>
          <p:cNvPr id="4" name="Slide Number Placeholder 3"/>
          <p:cNvSpPr>
            <a:spLocks noGrp="1"/>
          </p:cNvSpPr>
          <p:nvPr>
            <p:ph type="sldNum" sz="quarter" idx="5"/>
          </p:nvPr>
        </p:nvSpPr>
        <p:spPr/>
        <p:txBody>
          <a:bodyPr/>
          <a:lstStyle/>
          <a:p>
            <a:fld id="{023CF4ED-B50C-1141-BC42-4AC1051C3077}" type="slidenum">
              <a:rPr lang="en-VN" smtClean="0"/>
              <a:t>7</a:t>
            </a:fld>
            <a:endParaRPr lang="en-VN"/>
          </a:p>
        </p:txBody>
      </p:sp>
    </p:spTree>
    <p:extLst>
      <p:ext uri="{BB962C8B-B14F-4D97-AF65-F5344CB8AC3E}">
        <p14:creationId xmlns:p14="http://schemas.microsoft.com/office/powerpoint/2010/main" val="249511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And we apply the Euclidean distance to others points and find the shortest path from starting points to each undefined point here. For specific, this point is closest to the blue </a:t>
            </a:r>
          </a:p>
        </p:txBody>
      </p:sp>
      <p:sp>
        <p:nvSpPr>
          <p:cNvPr id="4" name="Slide Number Placeholder 3"/>
          <p:cNvSpPr>
            <a:spLocks noGrp="1"/>
          </p:cNvSpPr>
          <p:nvPr>
            <p:ph type="sldNum" sz="quarter" idx="5"/>
          </p:nvPr>
        </p:nvSpPr>
        <p:spPr/>
        <p:txBody>
          <a:bodyPr/>
          <a:lstStyle/>
          <a:p>
            <a:fld id="{023CF4ED-B50C-1141-BC42-4AC1051C3077}" type="slidenum">
              <a:rPr lang="en-VN" smtClean="0"/>
              <a:t>8</a:t>
            </a:fld>
            <a:endParaRPr lang="en-VN"/>
          </a:p>
        </p:txBody>
      </p:sp>
    </p:spTree>
    <p:extLst>
      <p:ext uri="{BB962C8B-B14F-4D97-AF65-F5344CB8AC3E}">
        <p14:creationId xmlns:p14="http://schemas.microsoft.com/office/powerpoint/2010/main" val="354898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Doing similar to all gray point, we assign each of them to the nearest 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9</a:t>
            </a:fld>
            <a:endParaRPr lang="en-VN"/>
          </a:p>
        </p:txBody>
      </p:sp>
    </p:spTree>
    <p:extLst>
      <p:ext uri="{BB962C8B-B14F-4D97-AF65-F5344CB8AC3E}">
        <p14:creationId xmlns:p14="http://schemas.microsoft.com/office/powerpoint/2010/main" val="3301806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Next, we calculate the center of each cluster and recluster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10</a:t>
            </a:fld>
            <a:endParaRPr lang="en-VN"/>
          </a:p>
        </p:txBody>
      </p:sp>
    </p:spTree>
    <p:extLst>
      <p:ext uri="{BB962C8B-B14F-4D97-AF65-F5344CB8AC3E}">
        <p14:creationId xmlns:p14="http://schemas.microsoft.com/office/powerpoint/2010/main" val="97836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Next, we calculate the center of each cluster and recluster</a:t>
            </a:r>
          </a:p>
        </p:txBody>
      </p:sp>
      <p:sp>
        <p:nvSpPr>
          <p:cNvPr id="4" name="Slide Number Placeholder 3"/>
          <p:cNvSpPr>
            <a:spLocks noGrp="1"/>
          </p:cNvSpPr>
          <p:nvPr>
            <p:ph type="sldNum" sz="quarter" idx="5"/>
          </p:nvPr>
        </p:nvSpPr>
        <p:spPr/>
        <p:txBody>
          <a:bodyPr/>
          <a:lstStyle/>
          <a:p>
            <a:fld id="{023CF4ED-B50C-1141-BC42-4AC1051C3077}" type="slidenum">
              <a:rPr lang="en-VN" smtClean="0"/>
              <a:t>11</a:t>
            </a:fld>
            <a:endParaRPr lang="en-VN"/>
          </a:p>
        </p:txBody>
      </p:sp>
    </p:spTree>
    <p:extLst>
      <p:ext uri="{BB962C8B-B14F-4D97-AF65-F5344CB8AC3E}">
        <p14:creationId xmlns:p14="http://schemas.microsoft.com/office/powerpoint/2010/main" val="2068795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F151971-5ACE-7047-AFA0-EE0C8F2F8759}" type="datetime1">
              <a:rPr lang="en-US" smtClean="0"/>
              <a:t>04-Aug-23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ADA7E-5911-E443-90E6-CB0469BD8817}" type="datetime1">
              <a:rPr lang="en-US" smtClean="0"/>
              <a:t>04-Aug-23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2C887-2543-E74F-9A49-26CE0D796684}" type="datetime1">
              <a:rPr lang="en-US" smtClean="0"/>
              <a:t>04-Aug-23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623E7B-4F8D-4746-A296-9E1038C367E3}" type="datetime1">
              <a:rPr lang="en-US" smtClean="0"/>
              <a:t>04-Aug-23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31AB7B4-1C92-1748-997C-40372243C5C7}" type="datetime1">
              <a:rPr lang="en-US" smtClean="0"/>
              <a:t>04-Aug-23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B3EA788-A313-784A-91DB-CEC44D6414AA}" type="datetime1">
              <a:rPr lang="en-US" smtClean="0"/>
              <a:t>04-Aug-23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7F8F55-B4B2-1F47-B53E-82BA226D8752}" type="datetime1">
              <a:rPr lang="en-US" smtClean="0"/>
              <a:t>04-Aug-23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313E33-1830-3F4B-8C3C-D82C38BFABDC}" type="datetime1">
              <a:rPr lang="en-US" smtClean="0"/>
              <a:t>04-Aug-23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064116-9B87-2E42-9594-5303C58DCB79}" type="datetime1">
              <a:rPr lang="en-US" smtClean="0"/>
              <a:t>04-Aug-23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5EB5AFD-0748-EC4A-8A88-6A6C38F4EEEF}" type="datetime1">
              <a:rPr lang="en-US" smtClean="0"/>
              <a:t>04-Aug-23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7CD9B64-5305-3B4D-B413-2822D7088F7F}" type="datetime1">
              <a:rPr lang="en-US" smtClean="0"/>
              <a:t>04-Aug-23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631E93A-6DF3-9E48-86F2-CF6EAEAE1956}" type="datetime1">
              <a:rPr lang="en-US" smtClean="0"/>
              <a:t>04-Aug-23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4CB4-E1D0-8643-8719-11B47DA243D4}"/>
              </a:ext>
            </a:extLst>
          </p:cNvPr>
          <p:cNvSpPr>
            <a:spLocks noGrp="1"/>
          </p:cNvSpPr>
          <p:nvPr>
            <p:ph type="ctrTitle"/>
          </p:nvPr>
        </p:nvSpPr>
        <p:spPr>
          <a:xfrm>
            <a:off x="1600200" y="1265562"/>
            <a:ext cx="8991600" cy="1645920"/>
          </a:xfrm>
        </p:spPr>
        <p:txBody>
          <a:bodyPr/>
          <a:lstStyle/>
          <a:p>
            <a:r>
              <a:rPr lang="en-VN" dirty="0"/>
              <a:t>Music genre classification</a:t>
            </a:r>
          </a:p>
        </p:txBody>
      </p:sp>
      <p:sp>
        <p:nvSpPr>
          <p:cNvPr id="3" name="Subtitle 2">
            <a:extLst>
              <a:ext uri="{FF2B5EF4-FFF2-40B4-BE49-F238E27FC236}">
                <a16:creationId xmlns:a16="http://schemas.microsoft.com/office/drawing/2014/main" id="{09699CF0-B314-F34A-A9CF-DD755B4EC073}"/>
              </a:ext>
            </a:extLst>
          </p:cNvPr>
          <p:cNvSpPr>
            <a:spLocks noGrp="1"/>
          </p:cNvSpPr>
          <p:nvPr>
            <p:ph type="subTitle" idx="1"/>
          </p:nvPr>
        </p:nvSpPr>
        <p:spPr>
          <a:xfrm>
            <a:off x="2695194" y="3216164"/>
            <a:ext cx="6801612" cy="3007325"/>
          </a:xfrm>
        </p:spPr>
        <p:txBody>
          <a:bodyPr>
            <a:normAutofit/>
          </a:bodyPr>
          <a:lstStyle/>
          <a:p>
            <a:pPr>
              <a:lnSpc>
                <a:spcPct val="150000"/>
              </a:lnSpc>
            </a:pPr>
            <a:r>
              <a:rPr lang="en-US" sz="4800" dirty="0"/>
              <a:t>By-Abhishek Srivastav</a:t>
            </a:r>
            <a:endParaRPr lang="en-VN" sz="4800" dirty="0"/>
          </a:p>
        </p:txBody>
      </p:sp>
      <p:sp>
        <p:nvSpPr>
          <p:cNvPr id="5" name="Slide Number Placeholder 4">
            <a:extLst>
              <a:ext uri="{FF2B5EF4-FFF2-40B4-BE49-F238E27FC236}">
                <a16:creationId xmlns:a16="http://schemas.microsoft.com/office/drawing/2014/main" id="{0E22DCB4-CC35-6143-A90D-1734550BC1A7}"/>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78548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0" name="Picture 9">
            <a:extLst>
              <a:ext uri="{FF2B5EF4-FFF2-40B4-BE49-F238E27FC236}">
                <a16:creationId xmlns:a16="http://schemas.microsoft.com/office/drawing/2014/main" id="{FCC6D239-E921-DA49-948B-4261C6CBD3C7}"/>
              </a:ext>
            </a:extLst>
          </p:cNvPr>
          <p:cNvPicPr>
            <a:picLocks noChangeAspect="1"/>
          </p:cNvPicPr>
          <p:nvPr/>
        </p:nvPicPr>
        <p:blipFill rotWithShape="1">
          <a:blip r:embed="rId3"/>
          <a:srcRect l="4087" t="14595" r="6339"/>
          <a:stretch/>
        </p:blipFill>
        <p:spPr>
          <a:xfrm>
            <a:off x="2092218" y="1895061"/>
            <a:ext cx="8007564" cy="4680891"/>
          </a:xfrm>
          <a:prstGeom prst="rect">
            <a:avLst/>
          </a:prstGeom>
        </p:spPr>
      </p:pic>
      <p:sp>
        <p:nvSpPr>
          <p:cNvPr id="4" name="Slide Number Placeholder 3">
            <a:extLst>
              <a:ext uri="{FF2B5EF4-FFF2-40B4-BE49-F238E27FC236}">
                <a16:creationId xmlns:a16="http://schemas.microsoft.com/office/drawing/2014/main" id="{1F54B8E5-AF77-E04F-8D30-ECADED4191FB}"/>
              </a:ext>
            </a:extLst>
          </p:cNvPr>
          <p:cNvSpPr>
            <a:spLocks noGrp="1"/>
          </p:cNvSpPr>
          <p:nvPr>
            <p:ph type="sldNum" sz="quarter" idx="12"/>
          </p:nvPr>
        </p:nvSpPr>
        <p:spPr/>
        <p:txBody>
          <a:bodyPr/>
          <a:lstStyle/>
          <a:p>
            <a:fld id="{8A7A6979-0714-4377-B894-6BE4C2D6E202}" type="slidenum">
              <a:rPr lang="en-US" smtClean="0"/>
              <a:t>10</a:t>
            </a:fld>
            <a:endParaRPr lang="en-US" dirty="0"/>
          </a:p>
        </p:txBody>
      </p:sp>
    </p:spTree>
    <p:extLst>
      <p:ext uri="{BB962C8B-B14F-4D97-AF65-F5344CB8AC3E}">
        <p14:creationId xmlns:p14="http://schemas.microsoft.com/office/powerpoint/2010/main" val="21404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8" name="Picture 7">
            <a:extLst>
              <a:ext uri="{FF2B5EF4-FFF2-40B4-BE49-F238E27FC236}">
                <a16:creationId xmlns:a16="http://schemas.microsoft.com/office/drawing/2014/main" id="{7AE49BDA-E983-8E46-881B-B4FFEB256157}"/>
              </a:ext>
            </a:extLst>
          </p:cNvPr>
          <p:cNvPicPr>
            <a:picLocks noChangeAspect="1"/>
          </p:cNvPicPr>
          <p:nvPr/>
        </p:nvPicPr>
        <p:blipFill rotWithShape="1">
          <a:blip r:embed="rId3"/>
          <a:srcRect l="2896" t="14834" r="6563"/>
          <a:stretch/>
        </p:blipFill>
        <p:spPr>
          <a:xfrm>
            <a:off x="2029087" y="1934817"/>
            <a:ext cx="8133826" cy="4706292"/>
          </a:xfrm>
          <a:prstGeom prst="rect">
            <a:avLst/>
          </a:prstGeom>
        </p:spPr>
      </p:pic>
      <p:sp>
        <p:nvSpPr>
          <p:cNvPr id="4" name="Slide Number Placeholder 3">
            <a:extLst>
              <a:ext uri="{FF2B5EF4-FFF2-40B4-BE49-F238E27FC236}">
                <a16:creationId xmlns:a16="http://schemas.microsoft.com/office/drawing/2014/main" id="{A85D77BE-AD7B-FF47-A42C-C9A0C07D33D8}"/>
              </a:ext>
            </a:extLst>
          </p:cNvPr>
          <p:cNvSpPr>
            <a:spLocks noGrp="1"/>
          </p:cNvSpPr>
          <p:nvPr>
            <p:ph type="sldNum" sz="quarter" idx="12"/>
          </p:nvPr>
        </p:nvSpPr>
        <p:spPr/>
        <p:txBody>
          <a:bodyPr/>
          <a:lstStyle/>
          <a:p>
            <a:fld id="{8A7A6979-0714-4377-B894-6BE4C2D6E202}" type="slidenum">
              <a:rPr lang="en-US" smtClean="0"/>
              <a:t>11</a:t>
            </a:fld>
            <a:endParaRPr lang="en-US" dirty="0"/>
          </a:p>
        </p:txBody>
      </p:sp>
    </p:spTree>
    <p:extLst>
      <p:ext uri="{BB962C8B-B14F-4D97-AF65-F5344CB8AC3E}">
        <p14:creationId xmlns:p14="http://schemas.microsoft.com/office/powerpoint/2010/main" val="271021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6" name="Picture 5">
            <a:extLst>
              <a:ext uri="{FF2B5EF4-FFF2-40B4-BE49-F238E27FC236}">
                <a16:creationId xmlns:a16="http://schemas.microsoft.com/office/drawing/2014/main" id="{00C278A3-6B2E-8646-8BB3-5B38D00F5C7D}"/>
              </a:ext>
            </a:extLst>
          </p:cNvPr>
          <p:cNvPicPr>
            <a:picLocks noChangeAspect="1"/>
          </p:cNvPicPr>
          <p:nvPr/>
        </p:nvPicPr>
        <p:blipFill>
          <a:blip r:embed="rId3"/>
          <a:stretch>
            <a:fillRect/>
          </a:stretch>
        </p:blipFill>
        <p:spPr>
          <a:xfrm>
            <a:off x="2086256" y="1961975"/>
            <a:ext cx="8019487" cy="4728538"/>
          </a:xfrm>
          <a:prstGeom prst="rect">
            <a:avLst/>
          </a:prstGeom>
        </p:spPr>
      </p:pic>
      <p:sp>
        <p:nvSpPr>
          <p:cNvPr id="4" name="Slide Number Placeholder 3">
            <a:extLst>
              <a:ext uri="{FF2B5EF4-FFF2-40B4-BE49-F238E27FC236}">
                <a16:creationId xmlns:a16="http://schemas.microsoft.com/office/drawing/2014/main" id="{2D8DADE3-A0D7-3F40-820E-3586E870B9CA}"/>
              </a:ext>
            </a:extLst>
          </p:cNvPr>
          <p:cNvSpPr>
            <a:spLocks noGrp="1"/>
          </p:cNvSpPr>
          <p:nvPr>
            <p:ph type="sldNum" sz="quarter" idx="12"/>
          </p:nvPr>
        </p:nvSpPr>
        <p:spPr/>
        <p:txBody>
          <a:bodyPr/>
          <a:lstStyle/>
          <a:p>
            <a:fld id="{8A7A6979-0714-4377-B894-6BE4C2D6E202}" type="slidenum">
              <a:rPr lang="en-US" smtClean="0"/>
              <a:t>12</a:t>
            </a:fld>
            <a:endParaRPr lang="en-US" dirty="0"/>
          </a:p>
        </p:txBody>
      </p:sp>
    </p:spTree>
    <p:extLst>
      <p:ext uri="{BB962C8B-B14F-4D97-AF65-F5344CB8AC3E}">
        <p14:creationId xmlns:p14="http://schemas.microsoft.com/office/powerpoint/2010/main" val="353254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08514B-EA49-9346-933E-A98BD0750E66}"/>
              </a:ext>
            </a:extLst>
          </p:cNvPr>
          <p:cNvPicPr>
            <a:picLocks noChangeAspect="1"/>
          </p:cNvPicPr>
          <p:nvPr/>
        </p:nvPicPr>
        <p:blipFill rotWithShape="1">
          <a:blip r:embed="rId3"/>
          <a:srcRect l="2896" t="14834" r="6563"/>
          <a:stretch/>
        </p:blipFill>
        <p:spPr>
          <a:xfrm>
            <a:off x="2029087" y="1934817"/>
            <a:ext cx="8133826" cy="4706292"/>
          </a:xfrm>
          <a:prstGeom prst="rect">
            <a:avLst/>
          </a:prstGeom>
        </p:spPr>
      </p:pic>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sp>
        <p:nvSpPr>
          <p:cNvPr id="3" name="Action Button: Help 2">
            <a:hlinkClick r:id="" action="ppaction://noaction" highlightClick="1"/>
            <a:extLst>
              <a:ext uri="{FF2B5EF4-FFF2-40B4-BE49-F238E27FC236}">
                <a16:creationId xmlns:a16="http://schemas.microsoft.com/office/drawing/2014/main" id="{75BCFA12-9B87-CA49-810B-5E0B7CEADA5C}"/>
              </a:ext>
            </a:extLst>
          </p:cNvPr>
          <p:cNvSpPr/>
          <p:nvPr/>
        </p:nvSpPr>
        <p:spPr>
          <a:xfrm>
            <a:off x="4227444" y="3574775"/>
            <a:ext cx="463826" cy="45388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5" name="Straight Arrow Connector 4">
            <a:extLst>
              <a:ext uri="{FF2B5EF4-FFF2-40B4-BE49-F238E27FC236}">
                <a16:creationId xmlns:a16="http://schemas.microsoft.com/office/drawing/2014/main" id="{A7FA520F-B971-A64B-B476-CF3F2CDC0828}"/>
              </a:ext>
            </a:extLst>
          </p:cNvPr>
          <p:cNvCxnSpPr>
            <a:cxnSpLocks/>
            <a:stCxn id="3" idx="3"/>
          </p:cNvCxnSpPr>
          <p:nvPr/>
        </p:nvCxnSpPr>
        <p:spPr>
          <a:xfrm flipV="1">
            <a:off x="4459357" y="3058510"/>
            <a:ext cx="91622" cy="51626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D71AE458-8341-8940-B368-BDFE7D6BB371}"/>
              </a:ext>
            </a:extLst>
          </p:cNvPr>
          <p:cNvCxnSpPr>
            <a:cxnSpLocks/>
            <a:stCxn id="3" idx="0"/>
          </p:cNvCxnSpPr>
          <p:nvPr/>
        </p:nvCxnSpPr>
        <p:spPr>
          <a:xfrm>
            <a:off x="4691270" y="3801718"/>
            <a:ext cx="1572896" cy="10750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884935C-1DBC-F74A-B41D-216877716EDA}"/>
              </a:ext>
            </a:extLst>
          </p:cNvPr>
          <p:cNvCxnSpPr>
            <a:cxnSpLocks/>
          </p:cNvCxnSpPr>
          <p:nvPr/>
        </p:nvCxnSpPr>
        <p:spPr>
          <a:xfrm flipV="1">
            <a:off x="4691270" y="3429000"/>
            <a:ext cx="3075875" cy="374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Slide Number Placeholder 19">
            <a:extLst>
              <a:ext uri="{FF2B5EF4-FFF2-40B4-BE49-F238E27FC236}">
                <a16:creationId xmlns:a16="http://schemas.microsoft.com/office/drawing/2014/main" id="{B0735F32-0F46-8945-ABE4-4C33C9BF57D3}"/>
              </a:ext>
            </a:extLst>
          </p:cNvPr>
          <p:cNvSpPr>
            <a:spLocks noGrp="1"/>
          </p:cNvSpPr>
          <p:nvPr>
            <p:ph type="sldNum" sz="quarter" idx="12"/>
          </p:nvPr>
        </p:nvSpPr>
        <p:spPr/>
        <p:txBody>
          <a:bodyPr/>
          <a:lstStyle/>
          <a:p>
            <a:fld id="{8A7A6979-0714-4377-B894-6BE4C2D6E202}" type="slidenum">
              <a:rPr lang="en-US" smtClean="0"/>
              <a:t>13</a:t>
            </a:fld>
            <a:endParaRPr lang="en-US" dirty="0"/>
          </a:p>
        </p:txBody>
      </p:sp>
    </p:spTree>
    <p:extLst>
      <p:ext uri="{BB962C8B-B14F-4D97-AF65-F5344CB8AC3E}">
        <p14:creationId xmlns:p14="http://schemas.microsoft.com/office/powerpoint/2010/main" val="25537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6" name="Picture 5">
            <a:extLst>
              <a:ext uri="{FF2B5EF4-FFF2-40B4-BE49-F238E27FC236}">
                <a16:creationId xmlns:a16="http://schemas.microsoft.com/office/drawing/2014/main" id="{00C278A3-6B2E-8646-8BB3-5B38D00F5C7D}"/>
              </a:ext>
            </a:extLst>
          </p:cNvPr>
          <p:cNvPicPr>
            <a:picLocks noChangeAspect="1"/>
          </p:cNvPicPr>
          <p:nvPr/>
        </p:nvPicPr>
        <p:blipFill>
          <a:blip r:embed="rId3"/>
          <a:stretch>
            <a:fillRect/>
          </a:stretch>
        </p:blipFill>
        <p:spPr>
          <a:xfrm>
            <a:off x="2086256" y="1961975"/>
            <a:ext cx="8019487" cy="4728538"/>
          </a:xfrm>
          <a:prstGeom prst="rect">
            <a:avLst/>
          </a:prstGeom>
        </p:spPr>
      </p:pic>
      <p:sp>
        <p:nvSpPr>
          <p:cNvPr id="3" name="Oval 2">
            <a:extLst>
              <a:ext uri="{FF2B5EF4-FFF2-40B4-BE49-F238E27FC236}">
                <a16:creationId xmlns:a16="http://schemas.microsoft.com/office/drawing/2014/main" id="{CF3597D8-7503-EE4A-86A0-96CEA2F760BE}"/>
              </a:ext>
            </a:extLst>
          </p:cNvPr>
          <p:cNvSpPr/>
          <p:nvPr/>
        </p:nvSpPr>
        <p:spPr>
          <a:xfrm>
            <a:off x="4424856" y="3670738"/>
            <a:ext cx="291662" cy="291662"/>
          </a:xfrm>
          <a:prstGeom prst="ellipse">
            <a:avLst/>
          </a:prstGeom>
          <a:solidFill>
            <a:srgbClr val="407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Slide Number Placeholder 4">
            <a:extLst>
              <a:ext uri="{FF2B5EF4-FFF2-40B4-BE49-F238E27FC236}">
                <a16:creationId xmlns:a16="http://schemas.microsoft.com/office/drawing/2014/main" id="{ECC28410-926A-6E40-ADF4-1261626E8B79}"/>
              </a:ext>
            </a:extLst>
          </p:cNvPr>
          <p:cNvSpPr>
            <a:spLocks noGrp="1"/>
          </p:cNvSpPr>
          <p:nvPr>
            <p:ph type="sldNum" sz="quarter" idx="12"/>
          </p:nvPr>
        </p:nvSpPr>
        <p:spPr/>
        <p:txBody>
          <a:bodyPr/>
          <a:lstStyle/>
          <a:p>
            <a:fld id="{8A7A6979-0714-4377-B894-6BE4C2D6E202}" type="slidenum">
              <a:rPr lang="en-US" smtClean="0"/>
              <a:t>14</a:t>
            </a:fld>
            <a:endParaRPr lang="en-US" dirty="0"/>
          </a:p>
        </p:txBody>
      </p:sp>
    </p:spTree>
    <p:extLst>
      <p:ext uri="{BB962C8B-B14F-4D97-AF65-F5344CB8AC3E}">
        <p14:creationId xmlns:p14="http://schemas.microsoft.com/office/powerpoint/2010/main" val="68160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r>
              <a:rPr lang="en-VN" dirty="0"/>
              <a:t>2. </a:t>
            </a:r>
            <a:r>
              <a:rPr lang="en-US" dirty="0"/>
              <a:t>Multiclass support vector machines</a:t>
            </a:r>
            <a:r>
              <a:rPr lang="en-VN" dirty="0"/>
              <a:t> </a:t>
            </a:r>
          </a:p>
        </p:txBody>
      </p:sp>
      <p:sp>
        <p:nvSpPr>
          <p:cNvPr id="3" name="Content Placeholder 2">
            <a:extLst>
              <a:ext uri="{FF2B5EF4-FFF2-40B4-BE49-F238E27FC236}">
                <a16:creationId xmlns:a16="http://schemas.microsoft.com/office/drawing/2014/main" id="{9B076313-4CAA-0F40-A351-3991792578FF}"/>
              </a:ext>
            </a:extLst>
          </p:cNvPr>
          <p:cNvSpPr>
            <a:spLocks noGrp="1"/>
          </p:cNvSpPr>
          <p:nvPr>
            <p:ph sz="half" idx="1"/>
          </p:nvPr>
        </p:nvSpPr>
        <p:spPr>
          <a:xfrm>
            <a:off x="1016506" y="1997202"/>
            <a:ext cx="5079494" cy="3625596"/>
          </a:xfrm>
        </p:spPr>
        <p:txBody>
          <a:bodyPr>
            <a:normAutofit/>
          </a:bodyPr>
          <a:lstStyle/>
          <a:p>
            <a:pPr marL="0" indent="0" algn="ctr">
              <a:buNone/>
            </a:pPr>
            <a:r>
              <a:rPr lang="en-VN" sz="2400" dirty="0"/>
              <a:t>Singleclass</a:t>
            </a:r>
          </a:p>
        </p:txBody>
      </p:sp>
      <p:sp>
        <p:nvSpPr>
          <p:cNvPr id="4" name="Content Placeholder 3">
            <a:extLst>
              <a:ext uri="{FF2B5EF4-FFF2-40B4-BE49-F238E27FC236}">
                <a16:creationId xmlns:a16="http://schemas.microsoft.com/office/drawing/2014/main" id="{2554C18C-6AE7-5141-ADD1-DE4C8D66CFDE}"/>
              </a:ext>
            </a:extLst>
          </p:cNvPr>
          <p:cNvSpPr>
            <a:spLocks noGrp="1"/>
          </p:cNvSpPr>
          <p:nvPr>
            <p:ph sz="half" idx="2"/>
          </p:nvPr>
        </p:nvSpPr>
        <p:spPr>
          <a:xfrm>
            <a:off x="6338314" y="1997202"/>
            <a:ext cx="5079493" cy="3625596"/>
          </a:xfrm>
        </p:spPr>
        <p:txBody>
          <a:bodyPr>
            <a:normAutofit/>
          </a:bodyPr>
          <a:lstStyle/>
          <a:p>
            <a:pPr marL="0" indent="0" algn="ctr">
              <a:buNone/>
            </a:pPr>
            <a:r>
              <a:rPr lang="en-VN" sz="2400" dirty="0"/>
              <a:t>Multiclass</a:t>
            </a:r>
          </a:p>
        </p:txBody>
      </p:sp>
      <p:pic>
        <p:nvPicPr>
          <p:cNvPr id="6" name="Picture 5">
            <a:extLst>
              <a:ext uri="{FF2B5EF4-FFF2-40B4-BE49-F238E27FC236}">
                <a16:creationId xmlns:a16="http://schemas.microsoft.com/office/drawing/2014/main" id="{A5AB9357-2C80-ED49-AF7D-0B57BFE734A2}"/>
              </a:ext>
            </a:extLst>
          </p:cNvPr>
          <p:cNvPicPr>
            <a:picLocks noChangeAspect="1"/>
          </p:cNvPicPr>
          <p:nvPr/>
        </p:nvPicPr>
        <p:blipFill rotWithShape="1">
          <a:blip r:embed="rId3"/>
          <a:srcRect l="3226" r="8304"/>
          <a:stretch/>
        </p:blipFill>
        <p:spPr>
          <a:xfrm>
            <a:off x="6574946" y="2516886"/>
            <a:ext cx="4606227" cy="3912704"/>
          </a:xfrm>
          <a:prstGeom prst="rect">
            <a:avLst/>
          </a:prstGeom>
        </p:spPr>
      </p:pic>
      <p:pic>
        <p:nvPicPr>
          <p:cNvPr id="8" name="Picture 7">
            <a:extLst>
              <a:ext uri="{FF2B5EF4-FFF2-40B4-BE49-F238E27FC236}">
                <a16:creationId xmlns:a16="http://schemas.microsoft.com/office/drawing/2014/main" id="{B48517AF-76C7-2E40-8442-3204C29B00C7}"/>
              </a:ext>
            </a:extLst>
          </p:cNvPr>
          <p:cNvPicPr>
            <a:picLocks noChangeAspect="1"/>
          </p:cNvPicPr>
          <p:nvPr/>
        </p:nvPicPr>
        <p:blipFill>
          <a:blip r:embed="rId4"/>
          <a:stretch>
            <a:fillRect/>
          </a:stretch>
        </p:blipFill>
        <p:spPr>
          <a:xfrm>
            <a:off x="1363279" y="2516886"/>
            <a:ext cx="4385947" cy="3912704"/>
          </a:xfrm>
          <a:prstGeom prst="rect">
            <a:avLst/>
          </a:prstGeom>
        </p:spPr>
      </p:pic>
      <p:sp>
        <p:nvSpPr>
          <p:cNvPr id="10" name="Slide Number Placeholder 9">
            <a:extLst>
              <a:ext uri="{FF2B5EF4-FFF2-40B4-BE49-F238E27FC236}">
                <a16:creationId xmlns:a16="http://schemas.microsoft.com/office/drawing/2014/main" id="{C871355C-EF9C-DD41-A4D9-B68ED6902473}"/>
              </a:ext>
            </a:extLst>
          </p:cNvPr>
          <p:cNvSpPr>
            <a:spLocks noGrp="1"/>
          </p:cNvSpPr>
          <p:nvPr>
            <p:ph type="sldNum" sz="quarter" idx="12"/>
          </p:nvPr>
        </p:nvSpPr>
        <p:spPr/>
        <p:txBody>
          <a:bodyPr/>
          <a:lstStyle/>
          <a:p>
            <a:fld id="{8A7A6979-0714-4377-B894-6BE4C2D6E202}" type="slidenum">
              <a:rPr lang="en-US" smtClean="0"/>
              <a:t>15</a:t>
            </a:fld>
            <a:endParaRPr lang="en-US" dirty="0"/>
          </a:p>
        </p:txBody>
      </p:sp>
    </p:spTree>
    <p:extLst>
      <p:ext uri="{BB962C8B-B14F-4D97-AF65-F5344CB8AC3E}">
        <p14:creationId xmlns:p14="http://schemas.microsoft.com/office/powerpoint/2010/main" val="92152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r>
              <a:rPr lang="en-VN" dirty="0"/>
              <a:t>2. </a:t>
            </a:r>
            <a:r>
              <a:rPr lang="en-US" dirty="0"/>
              <a:t>Multiclass support vector machines</a:t>
            </a:r>
            <a:r>
              <a:rPr lang="en-VN" dirty="0"/>
              <a:t> </a:t>
            </a:r>
          </a:p>
        </p:txBody>
      </p:sp>
      <p:pic>
        <p:nvPicPr>
          <p:cNvPr id="12" name="Content Placeholder 11">
            <a:extLst>
              <a:ext uri="{FF2B5EF4-FFF2-40B4-BE49-F238E27FC236}">
                <a16:creationId xmlns:a16="http://schemas.microsoft.com/office/drawing/2014/main" id="{4E54EECC-E5C8-8E40-9905-60EA2116E266}"/>
              </a:ext>
            </a:extLst>
          </p:cNvPr>
          <p:cNvPicPr>
            <a:picLocks noGrp="1" noChangeAspect="1"/>
          </p:cNvPicPr>
          <p:nvPr>
            <p:ph sz="half" idx="1"/>
          </p:nvPr>
        </p:nvPicPr>
        <p:blipFill rotWithShape="1">
          <a:blip r:embed="rId3">
            <a:alphaModFix/>
          </a:blip>
          <a:srcRect l="45430"/>
          <a:stretch/>
        </p:blipFill>
        <p:spPr>
          <a:xfrm>
            <a:off x="5623034" y="2308182"/>
            <a:ext cx="5647524" cy="3650658"/>
          </a:xfrm>
          <a:pattFill prst="pct50">
            <a:fgClr>
              <a:schemeClr val="accent1"/>
            </a:fgClr>
            <a:bgClr>
              <a:schemeClr val="bg1"/>
            </a:bgClr>
          </a:pattFill>
          <a:ln>
            <a:noFill/>
          </a:ln>
        </p:spPr>
      </p:pic>
      <p:pic>
        <p:nvPicPr>
          <p:cNvPr id="13" name="Picture 12">
            <a:extLst>
              <a:ext uri="{FF2B5EF4-FFF2-40B4-BE49-F238E27FC236}">
                <a16:creationId xmlns:a16="http://schemas.microsoft.com/office/drawing/2014/main" id="{DC6529FE-D168-1349-B215-7C20879D62F9}"/>
              </a:ext>
            </a:extLst>
          </p:cNvPr>
          <p:cNvPicPr>
            <a:picLocks noChangeAspect="1"/>
          </p:cNvPicPr>
          <p:nvPr/>
        </p:nvPicPr>
        <p:blipFill>
          <a:blip r:embed="rId4"/>
          <a:stretch>
            <a:fillRect/>
          </a:stretch>
        </p:blipFill>
        <p:spPr>
          <a:xfrm>
            <a:off x="948210" y="2308182"/>
            <a:ext cx="4674824" cy="3650658"/>
          </a:xfrm>
          <a:prstGeom prst="rect">
            <a:avLst/>
          </a:prstGeom>
        </p:spPr>
      </p:pic>
      <p:sp>
        <p:nvSpPr>
          <p:cNvPr id="15" name="Slide Number Placeholder 14">
            <a:extLst>
              <a:ext uri="{FF2B5EF4-FFF2-40B4-BE49-F238E27FC236}">
                <a16:creationId xmlns:a16="http://schemas.microsoft.com/office/drawing/2014/main" id="{E096B748-E7FD-A443-9346-20E3F41D864E}"/>
              </a:ext>
            </a:extLst>
          </p:cNvPr>
          <p:cNvSpPr>
            <a:spLocks noGrp="1"/>
          </p:cNvSpPr>
          <p:nvPr>
            <p:ph type="sldNum" sz="quarter" idx="12"/>
          </p:nvPr>
        </p:nvSpPr>
        <p:spPr/>
        <p:txBody>
          <a:bodyPr/>
          <a:lstStyle/>
          <a:p>
            <a:fld id="{8A7A6979-0714-4377-B894-6BE4C2D6E202}" type="slidenum">
              <a:rPr lang="en-US" smtClean="0"/>
              <a:t>16</a:t>
            </a:fld>
            <a:endParaRPr lang="en-US" dirty="0"/>
          </a:p>
        </p:txBody>
      </p:sp>
    </p:spTree>
    <p:extLst>
      <p:ext uri="{BB962C8B-B14F-4D97-AF65-F5344CB8AC3E}">
        <p14:creationId xmlns:p14="http://schemas.microsoft.com/office/powerpoint/2010/main" val="2291770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3.  K-nearest neighbors</a:t>
            </a:r>
          </a:p>
        </p:txBody>
      </p:sp>
      <p:pic>
        <p:nvPicPr>
          <p:cNvPr id="6" name="Picture 5">
            <a:extLst>
              <a:ext uri="{FF2B5EF4-FFF2-40B4-BE49-F238E27FC236}">
                <a16:creationId xmlns:a16="http://schemas.microsoft.com/office/drawing/2014/main" id="{3B58C8D9-2EB7-7E4F-9DB6-3BCEA985D795}"/>
              </a:ext>
            </a:extLst>
          </p:cNvPr>
          <p:cNvPicPr>
            <a:picLocks noChangeAspect="1"/>
          </p:cNvPicPr>
          <p:nvPr/>
        </p:nvPicPr>
        <p:blipFill rotWithShape="1">
          <a:blip r:embed="rId3"/>
          <a:srcRect l="9075" t="11533" r="52472" b="58245"/>
          <a:stretch/>
        </p:blipFill>
        <p:spPr>
          <a:xfrm>
            <a:off x="1008973" y="2216450"/>
            <a:ext cx="4662957" cy="4117936"/>
          </a:xfrm>
          <a:prstGeom prst="rect">
            <a:avLst/>
          </a:prstGeom>
        </p:spPr>
      </p:pic>
      <p:pic>
        <p:nvPicPr>
          <p:cNvPr id="10" name="Picture 9">
            <a:extLst>
              <a:ext uri="{FF2B5EF4-FFF2-40B4-BE49-F238E27FC236}">
                <a16:creationId xmlns:a16="http://schemas.microsoft.com/office/drawing/2014/main" id="{960EF8DD-D30D-194E-BB91-AD81311935BE}"/>
              </a:ext>
            </a:extLst>
          </p:cNvPr>
          <p:cNvPicPr>
            <a:picLocks noChangeAspect="1"/>
          </p:cNvPicPr>
          <p:nvPr/>
        </p:nvPicPr>
        <p:blipFill rotWithShape="1">
          <a:blip r:embed="rId4"/>
          <a:srcRect l="51367" t="11509" r="10181" b="58269"/>
          <a:stretch/>
        </p:blipFill>
        <p:spPr>
          <a:xfrm>
            <a:off x="6400800" y="2216450"/>
            <a:ext cx="4662957" cy="4117936"/>
          </a:xfrm>
          <a:prstGeom prst="rect">
            <a:avLst/>
          </a:prstGeom>
        </p:spPr>
      </p:pic>
      <p:sp>
        <p:nvSpPr>
          <p:cNvPr id="16" name="Slide Number Placeholder 15">
            <a:extLst>
              <a:ext uri="{FF2B5EF4-FFF2-40B4-BE49-F238E27FC236}">
                <a16:creationId xmlns:a16="http://schemas.microsoft.com/office/drawing/2014/main" id="{D803B6C3-DE7F-294C-90A5-972B9478C176}"/>
              </a:ext>
            </a:extLst>
          </p:cNvPr>
          <p:cNvSpPr>
            <a:spLocks noGrp="1"/>
          </p:cNvSpPr>
          <p:nvPr>
            <p:ph type="sldNum" sz="quarter" idx="12"/>
          </p:nvPr>
        </p:nvSpPr>
        <p:spPr/>
        <p:txBody>
          <a:bodyPr/>
          <a:lstStyle/>
          <a:p>
            <a:fld id="{8A7A6979-0714-4377-B894-6BE4C2D6E202}" type="slidenum">
              <a:rPr lang="en-US" smtClean="0"/>
              <a:t>17</a:t>
            </a:fld>
            <a:endParaRPr lang="en-US" dirty="0"/>
          </a:p>
        </p:txBody>
      </p:sp>
    </p:spTree>
    <p:extLst>
      <p:ext uri="{BB962C8B-B14F-4D97-AF65-F5344CB8AC3E}">
        <p14:creationId xmlns:p14="http://schemas.microsoft.com/office/powerpoint/2010/main" val="335737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3.  K-nearest neighbors</a:t>
            </a:r>
          </a:p>
        </p:txBody>
      </p:sp>
      <p:pic>
        <p:nvPicPr>
          <p:cNvPr id="6" name="Picture 5">
            <a:extLst>
              <a:ext uri="{FF2B5EF4-FFF2-40B4-BE49-F238E27FC236}">
                <a16:creationId xmlns:a16="http://schemas.microsoft.com/office/drawing/2014/main" id="{3B58C8D9-2EB7-7E4F-9DB6-3BCEA985D795}"/>
              </a:ext>
            </a:extLst>
          </p:cNvPr>
          <p:cNvPicPr>
            <a:picLocks noChangeAspect="1"/>
          </p:cNvPicPr>
          <p:nvPr/>
        </p:nvPicPr>
        <p:blipFill rotWithShape="1">
          <a:blip r:embed="rId3"/>
          <a:srcRect l="9075" t="11533" r="52472" b="58245"/>
          <a:stretch/>
        </p:blipFill>
        <p:spPr>
          <a:xfrm>
            <a:off x="1008973" y="2216450"/>
            <a:ext cx="4662957" cy="4117936"/>
          </a:xfrm>
          <a:prstGeom prst="rect">
            <a:avLst/>
          </a:prstGeom>
        </p:spPr>
      </p:pic>
      <p:pic>
        <p:nvPicPr>
          <p:cNvPr id="10" name="Picture 9">
            <a:extLst>
              <a:ext uri="{FF2B5EF4-FFF2-40B4-BE49-F238E27FC236}">
                <a16:creationId xmlns:a16="http://schemas.microsoft.com/office/drawing/2014/main" id="{960EF8DD-D30D-194E-BB91-AD81311935BE}"/>
              </a:ext>
            </a:extLst>
          </p:cNvPr>
          <p:cNvPicPr>
            <a:picLocks noChangeAspect="1"/>
          </p:cNvPicPr>
          <p:nvPr/>
        </p:nvPicPr>
        <p:blipFill rotWithShape="1">
          <a:blip r:embed="rId4"/>
          <a:srcRect l="51367" t="11509" r="10181" b="58269"/>
          <a:stretch/>
        </p:blipFill>
        <p:spPr>
          <a:xfrm>
            <a:off x="6400800" y="2216450"/>
            <a:ext cx="4662957" cy="4117936"/>
          </a:xfrm>
          <a:prstGeom prst="rect">
            <a:avLst/>
          </a:prstGeom>
        </p:spPr>
      </p:pic>
      <p:pic>
        <p:nvPicPr>
          <p:cNvPr id="5" name="Picture 4">
            <a:extLst>
              <a:ext uri="{FF2B5EF4-FFF2-40B4-BE49-F238E27FC236}">
                <a16:creationId xmlns:a16="http://schemas.microsoft.com/office/drawing/2014/main" id="{BDDAF093-E082-C648-AA30-863D3B1A3264}"/>
              </a:ext>
            </a:extLst>
          </p:cNvPr>
          <p:cNvPicPr>
            <a:picLocks noChangeAspect="1"/>
          </p:cNvPicPr>
          <p:nvPr/>
        </p:nvPicPr>
        <p:blipFill rotWithShape="1">
          <a:blip r:embed="rId4"/>
          <a:srcRect l="9412" t="53715" r="52136" b="17144"/>
          <a:stretch/>
        </p:blipFill>
        <p:spPr>
          <a:xfrm>
            <a:off x="1008973" y="2282710"/>
            <a:ext cx="4662957" cy="3945812"/>
          </a:xfrm>
          <a:prstGeom prst="rect">
            <a:avLst/>
          </a:prstGeom>
        </p:spPr>
      </p:pic>
      <p:pic>
        <p:nvPicPr>
          <p:cNvPr id="7" name="Picture 6">
            <a:extLst>
              <a:ext uri="{FF2B5EF4-FFF2-40B4-BE49-F238E27FC236}">
                <a16:creationId xmlns:a16="http://schemas.microsoft.com/office/drawing/2014/main" id="{3C768EA4-B4FC-5147-BC65-D5023EA0B9E9}"/>
              </a:ext>
            </a:extLst>
          </p:cNvPr>
          <p:cNvPicPr>
            <a:picLocks noChangeAspect="1"/>
          </p:cNvPicPr>
          <p:nvPr/>
        </p:nvPicPr>
        <p:blipFill rotWithShape="1">
          <a:blip r:embed="rId4"/>
          <a:srcRect l="53699" t="53720" r="7849" b="18260"/>
          <a:stretch/>
        </p:blipFill>
        <p:spPr>
          <a:xfrm>
            <a:off x="6559826" y="2287976"/>
            <a:ext cx="4373217" cy="3940546"/>
          </a:xfrm>
          <a:prstGeom prst="rect">
            <a:avLst/>
          </a:prstGeom>
        </p:spPr>
      </p:pic>
      <p:sp>
        <p:nvSpPr>
          <p:cNvPr id="4" name="Slide Number Placeholder 3">
            <a:extLst>
              <a:ext uri="{FF2B5EF4-FFF2-40B4-BE49-F238E27FC236}">
                <a16:creationId xmlns:a16="http://schemas.microsoft.com/office/drawing/2014/main" id="{40652F15-F38C-6343-9474-9A620EC316E8}"/>
              </a:ext>
            </a:extLst>
          </p:cNvPr>
          <p:cNvSpPr>
            <a:spLocks noGrp="1"/>
          </p:cNvSpPr>
          <p:nvPr>
            <p:ph type="sldNum" sz="quarter" idx="12"/>
          </p:nvPr>
        </p:nvSpPr>
        <p:spPr/>
        <p:txBody>
          <a:bodyPr/>
          <a:lstStyle/>
          <a:p>
            <a:fld id="{8A7A6979-0714-4377-B894-6BE4C2D6E202}" type="slidenum">
              <a:rPr lang="en-US" smtClean="0"/>
              <a:t>18</a:t>
            </a:fld>
            <a:endParaRPr lang="en-US" dirty="0"/>
          </a:p>
        </p:txBody>
      </p:sp>
    </p:spTree>
    <p:extLst>
      <p:ext uri="{BB962C8B-B14F-4D97-AF65-F5344CB8AC3E}">
        <p14:creationId xmlns:p14="http://schemas.microsoft.com/office/powerpoint/2010/main" val="52795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5" name="Content Placeholder 4">
            <a:extLst>
              <a:ext uri="{FF2B5EF4-FFF2-40B4-BE49-F238E27FC236}">
                <a16:creationId xmlns:a16="http://schemas.microsoft.com/office/drawing/2014/main" id="{0E87F9B1-BF78-C842-91AD-C2759A6AC55C}"/>
              </a:ext>
            </a:extLst>
          </p:cNvPr>
          <p:cNvPicPr>
            <a:picLocks noGrp="1" noChangeAspect="1"/>
          </p:cNvPicPr>
          <p:nvPr>
            <p:ph sz="half" idx="1"/>
          </p:nvPr>
        </p:nvPicPr>
        <p:blipFill>
          <a:blip r:embed="rId3"/>
          <a:stretch>
            <a:fillRect/>
          </a:stretch>
        </p:blipFill>
        <p:spPr>
          <a:xfrm>
            <a:off x="153438" y="2155640"/>
            <a:ext cx="11885123" cy="4311268"/>
          </a:xfrm>
        </p:spPr>
      </p:pic>
      <p:pic>
        <p:nvPicPr>
          <p:cNvPr id="9" name="Picture 8">
            <a:extLst>
              <a:ext uri="{FF2B5EF4-FFF2-40B4-BE49-F238E27FC236}">
                <a16:creationId xmlns:a16="http://schemas.microsoft.com/office/drawing/2014/main" id="{0B0FB108-6726-EA45-96F2-41E80F903322}"/>
              </a:ext>
            </a:extLst>
          </p:cNvPr>
          <p:cNvPicPr>
            <a:picLocks noChangeAspect="1"/>
          </p:cNvPicPr>
          <p:nvPr/>
        </p:nvPicPr>
        <p:blipFill>
          <a:blip r:embed="rId4"/>
          <a:stretch>
            <a:fillRect/>
          </a:stretch>
        </p:blipFill>
        <p:spPr>
          <a:xfrm>
            <a:off x="383926" y="3127512"/>
            <a:ext cx="702753" cy="1855305"/>
          </a:xfrm>
          <a:prstGeom prst="rect">
            <a:avLst/>
          </a:prstGeom>
        </p:spPr>
      </p:pic>
      <p:sp>
        <p:nvSpPr>
          <p:cNvPr id="11" name="Slide Number Placeholder 10">
            <a:extLst>
              <a:ext uri="{FF2B5EF4-FFF2-40B4-BE49-F238E27FC236}">
                <a16:creationId xmlns:a16="http://schemas.microsoft.com/office/drawing/2014/main" id="{E30D4404-C63A-F24F-BFF4-C2ED8260328A}"/>
              </a:ext>
            </a:extLst>
          </p:cNvPr>
          <p:cNvSpPr>
            <a:spLocks noGrp="1"/>
          </p:cNvSpPr>
          <p:nvPr>
            <p:ph type="sldNum" sz="quarter" idx="12"/>
          </p:nvPr>
        </p:nvSpPr>
        <p:spPr/>
        <p:txBody>
          <a:bodyPr/>
          <a:lstStyle/>
          <a:p>
            <a:fld id="{8A7A6979-0714-4377-B894-6BE4C2D6E202}" type="slidenum">
              <a:rPr lang="en-US" smtClean="0"/>
              <a:t>19</a:t>
            </a:fld>
            <a:endParaRPr lang="en-US" dirty="0"/>
          </a:p>
        </p:txBody>
      </p:sp>
    </p:spTree>
    <p:extLst>
      <p:ext uri="{BB962C8B-B14F-4D97-AF65-F5344CB8AC3E}">
        <p14:creationId xmlns:p14="http://schemas.microsoft.com/office/powerpoint/2010/main" val="336441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C9D-0876-584F-9ED4-15FBE578715D}"/>
              </a:ext>
            </a:extLst>
          </p:cNvPr>
          <p:cNvSpPr>
            <a:spLocks noGrp="1"/>
          </p:cNvSpPr>
          <p:nvPr>
            <p:ph type="title"/>
          </p:nvPr>
        </p:nvSpPr>
        <p:spPr>
          <a:xfrm>
            <a:off x="2231136" y="470705"/>
            <a:ext cx="7729728" cy="1188720"/>
          </a:xfrm>
        </p:spPr>
        <p:txBody>
          <a:bodyPr/>
          <a:lstStyle/>
          <a:p>
            <a:r>
              <a:rPr lang="en-VN" dirty="0"/>
              <a:t>Outline</a:t>
            </a:r>
          </a:p>
        </p:txBody>
      </p:sp>
      <p:sp>
        <p:nvSpPr>
          <p:cNvPr id="3" name="Content Placeholder 2">
            <a:extLst>
              <a:ext uri="{FF2B5EF4-FFF2-40B4-BE49-F238E27FC236}">
                <a16:creationId xmlns:a16="http://schemas.microsoft.com/office/drawing/2014/main" id="{F9B76511-69B5-A541-B097-9CFD390DF640}"/>
              </a:ext>
            </a:extLst>
          </p:cNvPr>
          <p:cNvSpPr>
            <a:spLocks noGrp="1"/>
          </p:cNvSpPr>
          <p:nvPr>
            <p:ph idx="1"/>
          </p:nvPr>
        </p:nvSpPr>
        <p:spPr>
          <a:xfrm>
            <a:off x="2231136" y="1965435"/>
            <a:ext cx="7729728" cy="3942758"/>
          </a:xfrm>
        </p:spPr>
        <p:txBody>
          <a:bodyPr>
            <a:normAutofit fontScale="85000" lnSpcReduction="20000"/>
          </a:bodyPr>
          <a:lstStyle/>
          <a:p>
            <a:pPr>
              <a:lnSpc>
                <a:spcPct val="150000"/>
              </a:lnSpc>
            </a:pPr>
            <a:r>
              <a:rPr lang="en-VN" sz="3200" dirty="0"/>
              <a:t>Overview &amp; Objective</a:t>
            </a:r>
          </a:p>
          <a:p>
            <a:pPr>
              <a:lnSpc>
                <a:spcPct val="150000"/>
              </a:lnSpc>
            </a:pPr>
            <a:r>
              <a:rPr lang="en-VN" sz="3200" dirty="0"/>
              <a:t>Contribution</a:t>
            </a:r>
          </a:p>
          <a:p>
            <a:pPr>
              <a:lnSpc>
                <a:spcPct val="150000"/>
              </a:lnSpc>
            </a:pPr>
            <a:r>
              <a:rPr lang="en-VN" sz="3200" dirty="0"/>
              <a:t>Dataset</a:t>
            </a:r>
          </a:p>
          <a:p>
            <a:pPr>
              <a:lnSpc>
                <a:spcPct val="150000"/>
              </a:lnSpc>
            </a:pPr>
            <a:r>
              <a:rPr lang="en-VN" sz="3200" dirty="0"/>
              <a:t>Feature Extraction</a:t>
            </a:r>
          </a:p>
          <a:p>
            <a:pPr>
              <a:lnSpc>
                <a:spcPct val="150000"/>
              </a:lnSpc>
            </a:pPr>
            <a:r>
              <a:rPr lang="en-VN" sz="3200" dirty="0"/>
              <a:t>Classifier Methods</a:t>
            </a:r>
          </a:p>
          <a:p>
            <a:pPr>
              <a:lnSpc>
                <a:spcPct val="150000"/>
              </a:lnSpc>
            </a:pPr>
            <a:r>
              <a:rPr lang="en-VN" sz="3200" dirty="0"/>
              <a:t>Comparision</a:t>
            </a:r>
          </a:p>
        </p:txBody>
      </p:sp>
      <p:sp>
        <p:nvSpPr>
          <p:cNvPr id="5" name="Slide Number Placeholder 4">
            <a:extLst>
              <a:ext uri="{FF2B5EF4-FFF2-40B4-BE49-F238E27FC236}">
                <a16:creationId xmlns:a16="http://schemas.microsoft.com/office/drawing/2014/main" id="{FAC76520-968C-5546-A871-630F260571F8}"/>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260867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DD7F930-BAFA-E049-ABAE-636F229CD15E}"/>
              </a:ext>
            </a:extLst>
          </p:cNvPr>
          <p:cNvSpPr/>
          <p:nvPr/>
        </p:nvSpPr>
        <p:spPr>
          <a:xfrm>
            <a:off x="966952" y="3098389"/>
            <a:ext cx="4235669" cy="28356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10" name="Picture 9">
            <a:extLst>
              <a:ext uri="{FF2B5EF4-FFF2-40B4-BE49-F238E27FC236}">
                <a16:creationId xmlns:a16="http://schemas.microsoft.com/office/drawing/2014/main" id="{C6D8C363-0EA0-F84A-8C0F-D324CD9A0618}"/>
              </a:ext>
            </a:extLst>
          </p:cNvPr>
          <p:cNvPicPr>
            <a:picLocks noChangeAspect="1"/>
          </p:cNvPicPr>
          <p:nvPr/>
        </p:nvPicPr>
        <p:blipFill>
          <a:blip r:embed="rId3"/>
          <a:stretch>
            <a:fillRect/>
          </a:stretch>
        </p:blipFill>
        <p:spPr>
          <a:xfrm>
            <a:off x="6776053" y="3176381"/>
            <a:ext cx="4672445" cy="2705100"/>
          </a:xfrm>
          <a:prstGeom prst="rect">
            <a:avLst/>
          </a:prstGeom>
        </p:spPr>
      </p:pic>
      <p:sp>
        <p:nvSpPr>
          <p:cNvPr id="11" name="TextBox 10">
            <a:extLst>
              <a:ext uri="{FF2B5EF4-FFF2-40B4-BE49-F238E27FC236}">
                <a16:creationId xmlns:a16="http://schemas.microsoft.com/office/drawing/2014/main" id="{35097874-3ABD-E84D-98C7-BC29E4F69C88}"/>
              </a:ext>
            </a:extLst>
          </p:cNvPr>
          <p:cNvSpPr txBox="1"/>
          <p:nvPr/>
        </p:nvSpPr>
        <p:spPr>
          <a:xfrm>
            <a:off x="1835858" y="2584174"/>
            <a:ext cx="2487732" cy="461665"/>
          </a:xfrm>
          <a:prstGeom prst="rect">
            <a:avLst/>
          </a:prstGeom>
          <a:noFill/>
        </p:spPr>
        <p:txBody>
          <a:bodyPr wrap="none" rtlCol="0">
            <a:spAutoFit/>
          </a:bodyPr>
          <a:lstStyle/>
          <a:p>
            <a:r>
              <a:rPr lang="en-VN" sz="2400" dirty="0"/>
              <a:t>Convolution Layer</a:t>
            </a:r>
          </a:p>
        </p:txBody>
      </p:sp>
      <p:sp>
        <p:nvSpPr>
          <p:cNvPr id="12" name="TextBox 11">
            <a:extLst>
              <a:ext uri="{FF2B5EF4-FFF2-40B4-BE49-F238E27FC236}">
                <a16:creationId xmlns:a16="http://schemas.microsoft.com/office/drawing/2014/main" id="{FAE6152E-B042-AE44-A688-C952A2A3AF5A}"/>
              </a:ext>
            </a:extLst>
          </p:cNvPr>
          <p:cNvSpPr txBox="1"/>
          <p:nvPr/>
        </p:nvSpPr>
        <p:spPr>
          <a:xfrm>
            <a:off x="7883669" y="2584174"/>
            <a:ext cx="2457211" cy="461665"/>
          </a:xfrm>
          <a:prstGeom prst="rect">
            <a:avLst/>
          </a:prstGeom>
          <a:noFill/>
        </p:spPr>
        <p:txBody>
          <a:bodyPr wrap="none" rtlCol="0">
            <a:spAutoFit/>
          </a:bodyPr>
          <a:lstStyle/>
          <a:p>
            <a:r>
              <a:rPr lang="en-VN" sz="2400" dirty="0"/>
              <a:t>Max Pooling Layer</a:t>
            </a:r>
          </a:p>
        </p:txBody>
      </p:sp>
      <p:sp>
        <p:nvSpPr>
          <p:cNvPr id="15" name="Slide Number Placeholder 14">
            <a:extLst>
              <a:ext uri="{FF2B5EF4-FFF2-40B4-BE49-F238E27FC236}">
                <a16:creationId xmlns:a16="http://schemas.microsoft.com/office/drawing/2014/main" id="{B08894C0-67C9-5547-BAF4-2A10686881AA}"/>
              </a:ext>
            </a:extLst>
          </p:cNvPr>
          <p:cNvSpPr>
            <a:spLocks noGrp="1"/>
          </p:cNvSpPr>
          <p:nvPr>
            <p:ph type="sldNum" sz="quarter" idx="12"/>
          </p:nvPr>
        </p:nvSpPr>
        <p:spPr/>
        <p:txBody>
          <a:bodyPr/>
          <a:lstStyle/>
          <a:p>
            <a:fld id="{8A7A6979-0714-4377-B894-6BE4C2D6E202}" type="slidenum">
              <a:rPr lang="en-US" smtClean="0"/>
              <a:t>20</a:t>
            </a:fld>
            <a:endParaRPr lang="en-US" dirty="0"/>
          </a:p>
        </p:txBody>
      </p:sp>
      <p:pic>
        <p:nvPicPr>
          <p:cNvPr id="17" name="Picture 16">
            <a:extLst>
              <a:ext uri="{FF2B5EF4-FFF2-40B4-BE49-F238E27FC236}">
                <a16:creationId xmlns:a16="http://schemas.microsoft.com/office/drawing/2014/main" id="{6E4E398C-8EEB-A54E-9EA0-2CC3358F0A2A}"/>
              </a:ext>
            </a:extLst>
          </p:cNvPr>
          <p:cNvPicPr>
            <a:picLocks noChangeAspect="1"/>
          </p:cNvPicPr>
          <p:nvPr/>
        </p:nvPicPr>
        <p:blipFill>
          <a:blip r:embed="rId4"/>
          <a:stretch>
            <a:fillRect/>
          </a:stretch>
        </p:blipFill>
        <p:spPr>
          <a:xfrm>
            <a:off x="1821690" y="3176381"/>
            <a:ext cx="2409468" cy="2757650"/>
          </a:xfrm>
          <a:prstGeom prst="rect">
            <a:avLst/>
          </a:prstGeom>
        </p:spPr>
      </p:pic>
    </p:spTree>
    <p:extLst>
      <p:ext uri="{BB962C8B-B14F-4D97-AF65-F5344CB8AC3E}">
        <p14:creationId xmlns:p14="http://schemas.microsoft.com/office/powerpoint/2010/main" val="281559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4.  Convolutional neural networks</a:t>
            </a:r>
          </a:p>
        </p:txBody>
      </p:sp>
      <p:pic>
        <p:nvPicPr>
          <p:cNvPr id="7" name="Picture 6">
            <a:extLst>
              <a:ext uri="{FF2B5EF4-FFF2-40B4-BE49-F238E27FC236}">
                <a16:creationId xmlns:a16="http://schemas.microsoft.com/office/drawing/2014/main" id="{BF2F446A-9815-3C43-AA65-30B6474E21EA}"/>
              </a:ext>
            </a:extLst>
          </p:cNvPr>
          <p:cNvPicPr>
            <a:picLocks noChangeAspect="1"/>
          </p:cNvPicPr>
          <p:nvPr/>
        </p:nvPicPr>
        <p:blipFill>
          <a:blip r:embed="rId3"/>
          <a:srcRect/>
          <a:stretch/>
        </p:blipFill>
        <p:spPr>
          <a:xfrm>
            <a:off x="585847" y="3428999"/>
            <a:ext cx="4672444" cy="2229262"/>
          </a:xfrm>
          <a:prstGeom prst="rect">
            <a:avLst/>
          </a:prstGeom>
        </p:spPr>
      </p:pic>
      <p:pic>
        <p:nvPicPr>
          <p:cNvPr id="10" name="Picture 9">
            <a:extLst>
              <a:ext uri="{FF2B5EF4-FFF2-40B4-BE49-F238E27FC236}">
                <a16:creationId xmlns:a16="http://schemas.microsoft.com/office/drawing/2014/main" id="{C6D8C363-0EA0-F84A-8C0F-D324CD9A0618}"/>
              </a:ext>
            </a:extLst>
          </p:cNvPr>
          <p:cNvPicPr>
            <a:picLocks noChangeAspect="1"/>
          </p:cNvPicPr>
          <p:nvPr/>
        </p:nvPicPr>
        <p:blipFill>
          <a:blip r:embed="rId4"/>
          <a:srcRect/>
          <a:stretch/>
        </p:blipFill>
        <p:spPr>
          <a:xfrm>
            <a:off x="5752497" y="3429000"/>
            <a:ext cx="6136463" cy="2229261"/>
          </a:xfrm>
          <a:prstGeom prst="rect">
            <a:avLst/>
          </a:prstGeom>
        </p:spPr>
      </p:pic>
      <p:sp>
        <p:nvSpPr>
          <p:cNvPr id="11" name="TextBox 10">
            <a:extLst>
              <a:ext uri="{FF2B5EF4-FFF2-40B4-BE49-F238E27FC236}">
                <a16:creationId xmlns:a16="http://schemas.microsoft.com/office/drawing/2014/main" id="{35097874-3ABD-E84D-98C7-BC29E4F69C88}"/>
              </a:ext>
            </a:extLst>
          </p:cNvPr>
          <p:cNvSpPr txBox="1"/>
          <p:nvPr/>
        </p:nvSpPr>
        <p:spPr>
          <a:xfrm>
            <a:off x="1835858" y="2584174"/>
            <a:ext cx="1786836" cy="461665"/>
          </a:xfrm>
          <a:prstGeom prst="rect">
            <a:avLst/>
          </a:prstGeom>
          <a:noFill/>
        </p:spPr>
        <p:txBody>
          <a:bodyPr wrap="none" rtlCol="0">
            <a:spAutoFit/>
          </a:bodyPr>
          <a:lstStyle/>
          <a:p>
            <a:r>
              <a:rPr lang="en-VN" sz="2400" dirty="0"/>
              <a:t>Flatten Layer</a:t>
            </a:r>
          </a:p>
        </p:txBody>
      </p:sp>
      <p:sp>
        <p:nvSpPr>
          <p:cNvPr id="12" name="TextBox 11">
            <a:extLst>
              <a:ext uri="{FF2B5EF4-FFF2-40B4-BE49-F238E27FC236}">
                <a16:creationId xmlns:a16="http://schemas.microsoft.com/office/drawing/2014/main" id="{FAE6152E-B042-AE44-A688-C952A2A3AF5A}"/>
              </a:ext>
            </a:extLst>
          </p:cNvPr>
          <p:cNvSpPr txBox="1"/>
          <p:nvPr/>
        </p:nvSpPr>
        <p:spPr>
          <a:xfrm>
            <a:off x="7804520" y="2584174"/>
            <a:ext cx="2032416" cy="461665"/>
          </a:xfrm>
          <a:prstGeom prst="rect">
            <a:avLst/>
          </a:prstGeom>
          <a:noFill/>
        </p:spPr>
        <p:txBody>
          <a:bodyPr wrap="none" rtlCol="0">
            <a:spAutoFit/>
          </a:bodyPr>
          <a:lstStyle/>
          <a:p>
            <a:r>
              <a:rPr lang="en-VN" sz="2400" dirty="0"/>
              <a:t>Dropout Layer</a:t>
            </a:r>
          </a:p>
        </p:txBody>
      </p:sp>
      <p:sp>
        <p:nvSpPr>
          <p:cNvPr id="4" name="Slide Number Placeholder 3">
            <a:extLst>
              <a:ext uri="{FF2B5EF4-FFF2-40B4-BE49-F238E27FC236}">
                <a16:creationId xmlns:a16="http://schemas.microsoft.com/office/drawing/2014/main" id="{3A770EEF-55CE-B64D-8E62-B303DAA66A3F}"/>
              </a:ext>
            </a:extLst>
          </p:cNvPr>
          <p:cNvSpPr>
            <a:spLocks noGrp="1"/>
          </p:cNvSpPr>
          <p:nvPr>
            <p:ph type="sldNum" sz="quarter" idx="12"/>
          </p:nvPr>
        </p:nvSpPr>
        <p:spPr/>
        <p:txBody>
          <a:bodyPr/>
          <a:lstStyle/>
          <a:p>
            <a:fld id="{8A7A6979-0714-4377-B894-6BE4C2D6E202}" type="slidenum">
              <a:rPr lang="en-US" smtClean="0"/>
              <a:t>21</a:t>
            </a:fld>
            <a:endParaRPr lang="en-US" dirty="0"/>
          </a:p>
        </p:txBody>
      </p:sp>
    </p:spTree>
    <p:extLst>
      <p:ext uri="{BB962C8B-B14F-4D97-AF65-F5344CB8AC3E}">
        <p14:creationId xmlns:p14="http://schemas.microsoft.com/office/powerpoint/2010/main" val="2879824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F3B6-8844-304D-8880-35C8A4AA0BFE}"/>
              </a:ext>
            </a:extLst>
          </p:cNvPr>
          <p:cNvSpPr>
            <a:spLocks noGrp="1"/>
          </p:cNvSpPr>
          <p:nvPr>
            <p:ph type="title"/>
          </p:nvPr>
        </p:nvSpPr>
        <p:spPr>
          <a:xfrm>
            <a:off x="2231136" y="334771"/>
            <a:ext cx="7729728" cy="1188720"/>
          </a:xfrm>
        </p:spPr>
        <p:txBody>
          <a:bodyPr/>
          <a:lstStyle/>
          <a:p>
            <a:r>
              <a:rPr lang="en-VN" dirty="0"/>
              <a:t>comparision</a:t>
            </a:r>
          </a:p>
        </p:txBody>
      </p:sp>
      <p:graphicFrame>
        <p:nvGraphicFramePr>
          <p:cNvPr id="4" name="Table 4">
            <a:extLst>
              <a:ext uri="{FF2B5EF4-FFF2-40B4-BE49-F238E27FC236}">
                <a16:creationId xmlns:a16="http://schemas.microsoft.com/office/drawing/2014/main" id="{F0B57495-B8E5-AB4F-8DAE-C1957F8B9616}"/>
              </a:ext>
            </a:extLst>
          </p:cNvPr>
          <p:cNvGraphicFramePr>
            <a:graphicFrameLocks noGrp="1"/>
          </p:cNvGraphicFramePr>
          <p:nvPr>
            <p:extLst>
              <p:ext uri="{D42A27DB-BD31-4B8C-83A1-F6EECF244321}">
                <p14:modId xmlns:p14="http://schemas.microsoft.com/office/powerpoint/2010/main" val="4289606214"/>
              </p:ext>
            </p:extLst>
          </p:nvPr>
        </p:nvGraphicFramePr>
        <p:xfrm>
          <a:off x="2231136" y="2216576"/>
          <a:ext cx="7729727" cy="3410412"/>
        </p:xfrm>
        <a:graphic>
          <a:graphicData uri="http://schemas.openxmlformats.org/drawingml/2006/table">
            <a:tbl>
              <a:tblPr firstRow="1" bandRow="1">
                <a:tableStyleId>{85BE263C-DBD7-4A20-BB59-AAB30ACAA65A}</a:tableStyleId>
              </a:tblPr>
              <a:tblGrid>
                <a:gridCol w="3006561">
                  <a:extLst>
                    <a:ext uri="{9D8B030D-6E8A-4147-A177-3AD203B41FA5}">
                      <a16:colId xmlns:a16="http://schemas.microsoft.com/office/drawing/2014/main" val="2851448730"/>
                    </a:ext>
                  </a:extLst>
                </a:gridCol>
                <a:gridCol w="4723166">
                  <a:extLst>
                    <a:ext uri="{9D8B030D-6E8A-4147-A177-3AD203B41FA5}">
                      <a16:colId xmlns:a16="http://schemas.microsoft.com/office/drawing/2014/main" val="1944088376"/>
                    </a:ext>
                  </a:extLst>
                </a:gridCol>
              </a:tblGrid>
              <a:tr h="578225">
                <a:tc>
                  <a:txBody>
                    <a:bodyPr/>
                    <a:lstStyle/>
                    <a:p>
                      <a:r>
                        <a:rPr lang="en-VN" dirty="0"/>
                        <a:t>Algorithm</a:t>
                      </a:r>
                    </a:p>
                  </a:txBody>
                  <a:tcPr anchor="ctr"/>
                </a:tc>
                <a:tc>
                  <a:txBody>
                    <a:bodyPr/>
                    <a:lstStyle/>
                    <a:p>
                      <a:r>
                        <a:rPr lang="en-VN" dirty="0"/>
                        <a:t>Accuracy</a:t>
                      </a:r>
                    </a:p>
                  </a:txBody>
                  <a:tcPr anchor="ctr"/>
                </a:tc>
                <a:extLst>
                  <a:ext uri="{0D108BD9-81ED-4DB2-BD59-A6C34878D82A}">
                    <a16:rowId xmlns:a16="http://schemas.microsoft.com/office/drawing/2014/main" val="1890061004"/>
                  </a:ext>
                </a:extLst>
              </a:tr>
              <a:tr h="705069">
                <a:tc>
                  <a:txBody>
                    <a:bodyPr/>
                    <a:lstStyle/>
                    <a:p>
                      <a:r>
                        <a:rPr lang="en-VN" sz="1800" dirty="0"/>
                        <a:t>K-Means </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Inconsistent (29% - 39%)</a:t>
                      </a:r>
                    </a:p>
                  </a:txBody>
                  <a:tcPr anchor="ctr"/>
                </a:tc>
                <a:extLst>
                  <a:ext uri="{0D108BD9-81ED-4DB2-BD59-A6C34878D82A}">
                    <a16:rowId xmlns:a16="http://schemas.microsoft.com/office/drawing/2014/main" val="2103645241"/>
                  </a:ext>
                </a:extLst>
              </a:tr>
              <a:tr h="693683">
                <a:tc>
                  <a:txBody>
                    <a:bodyPr/>
                    <a:lstStyle/>
                    <a:p>
                      <a:r>
                        <a:rPr lang="en-US" sz="1800" dirty="0"/>
                        <a:t>MCSVM</a:t>
                      </a:r>
                      <a:endParaRPr lang="en-V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Polynomial Kernel:  66.00%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Kernel:  69.50%</a:t>
                      </a:r>
                      <a:endParaRPr lang="en-US" sz="1800" dirty="0"/>
                    </a:p>
                  </a:txBody>
                  <a:tcPr anchor="ctr"/>
                </a:tc>
                <a:extLst>
                  <a:ext uri="{0D108BD9-81ED-4DB2-BD59-A6C34878D82A}">
                    <a16:rowId xmlns:a16="http://schemas.microsoft.com/office/drawing/2014/main" val="2819900356"/>
                  </a:ext>
                </a:extLst>
              </a:tr>
              <a:tr h="746234">
                <a:tc>
                  <a:txBody>
                    <a:bodyPr/>
                    <a:lstStyle/>
                    <a:p>
                      <a:r>
                        <a:rPr lang="en-VN" dirty="0"/>
                        <a:t>KNN</a:t>
                      </a:r>
                    </a:p>
                  </a:txBody>
                  <a:tcPr anchor="ctr"/>
                </a:tc>
                <a:tc>
                  <a:txBody>
                    <a:bodyPr/>
                    <a:lstStyle/>
                    <a:p>
                      <a:r>
                        <a:rPr lang="en-VN" sz="1800" b="0" i="0" kern="1200" dirty="0">
                          <a:solidFill>
                            <a:schemeClr val="dk1"/>
                          </a:solidFill>
                          <a:effectLst/>
                          <a:latin typeface="+mn-lt"/>
                          <a:ea typeface="+mn-ea"/>
                          <a:cs typeface="+mn-cs"/>
                        </a:rPr>
                        <a:t>67.34%</a:t>
                      </a:r>
                      <a:endParaRPr lang="en-US" sz="1800" dirty="0"/>
                    </a:p>
                  </a:txBody>
                  <a:tcPr anchor="ctr"/>
                </a:tc>
                <a:extLst>
                  <a:ext uri="{0D108BD9-81ED-4DB2-BD59-A6C34878D82A}">
                    <a16:rowId xmlns:a16="http://schemas.microsoft.com/office/drawing/2014/main" val="1948665124"/>
                  </a:ext>
                </a:extLst>
              </a:tr>
              <a:tr h="687201">
                <a:tc>
                  <a:txBody>
                    <a:bodyPr/>
                    <a:lstStyle/>
                    <a:p>
                      <a:r>
                        <a:rPr lang="en-US" sz="1800" dirty="0"/>
                        <a:t>CNN</a:t>
                      </a:r>
                      <a:endParaRPr lang="en-VN" dirty="0"/>
                    </a:p>
                  </a:txBody>
                  <a:tcPr anchor="ctr"/>
                </a:tc>
                <a:tc>
                  <a:txBody>
                    <a:bodyPr/>
                    <a:lstStyle/>
                    <a:p>
                      <a:r>
                        <a:rPr lang="en-US" sz="1800" dirty="0"/>
                        <a:t>72.03%</a:t>
                      </a:r>
                    </a:p>
                  </a:txBody>
                  <a:tcPr anchor="ctr"/>
                </a:tc>
                <a:extLst>
                  <a:ext uri="{0D108BD9-81ED-4DB2-BD59-A6C34878D82A}">
                    <a16:rowId xmlns:a16="http://schemas.microsoft.com/office/drawing/2014/main" val="4248933847"/>
                  </a:ext>
                </a:extLst>
              </a:tr>
            </a:tbl>
          </a:graphicData>
        </a:graphic>
      </p:graphicFrame>
      <p:sp>
        <p:nvSpPr>
          <p:cNvPr id="5" name="Slide Number Placeholder 4">
            <a:extLst>
              <a:ext uri="{FF2B5EF4-FFF2-40B4-BE49-F238E27FC236}">
                <a16:creationId xmlns:a16="http://schemas.microsoft.com/office/drawing/2014/main" id="{012F9B84-AB5A-2D4F-97AB-27565B1A26CB}"/>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Tree>
    <p:extLst>
      <p:ext uri="{BB962C8B-B14F-4D97-AF65-F5344CB8AC3E}">
        <p14:creationId xmlns:p14="http://schemas.microsoft.com/office/powerpoint/2010/main" val="1575414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4409-3B5C-244C-ADE9-A649C1CC2627}"/>
              </a:ext>
            </a:extLst>
          </p:cNvPr>
          <p:cNvSpPr>
            <a:spLocks noGrp="1"/>
          </p:cNvSpPr>
          <p:nvPr>
            <p:ph type="ctrTitle"/>
          </p:nvPr>
        </p:nvSpPr>
        <p:spPr>
          <a:xfrm>
            <a:off x="1600200" y="2521498"/>
            <a:ext cx="8991600" cy="1645920"/>
          </a:xfrm>
        </p:spPr>
        <p:txBody>
          <a:bodyPr/>
          <a:lstStyle/>
          <a:p>
            <a:r>
              <a:rPr lang="en-VN" dirty="0"/>
              <a:t>Thank you for listening</a:t>
            </a:r>
          </a:p>
        </p:txBody>
      </p:sp>
      <p:sp>
        <p:nvSpPr>
          <p:cNvPr id="5" name="Slide Number Placeholder 4">
            <a:extLst>
              <a:ext uri="{FF2B5EF4-FFF2-40B4-BE49-F238E27FC236}">
                <a16:creationId xmlns:a16="http://schemas.microsoft.com/office/drawing/2014/main" id="{FB54C96F-4234-FE48-A8FA-CC2A41D72F28}"/>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293198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0F7B5B5-0DBF-E64D-9C99-FB8ECA88F1A8}"/>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pic>
        <p:nvPicPr>
          <p:cNvPr id="25" name="Content Placeholder 24">
            <a:extLst>
              <a:ext uri="{FF2B5EF4-FFF2-40B4-BE49-F238E27FC236}">
                <a16:creationId xmlns:a16="http://schemas.microsoft.com/office/drawing/2014/main" id="{08DCDAD9-C645-5348-BFAF-4A9D1D20FB9C}"/>
              </a:ext>
            </a:extLst>
          </p:cNvPr>
          <p:cNvPicPr>
            <a:picLocks noGrp="1" noChangeAspect="1"/>
          </p:cNvPicPr>
          <p:nvPr>
            <p:ph idx="1"/>
          </p:nvPr>
        </p:nvPicPr>
        <p:blipFill rotWithShape="1">
          <a:blip r:embed="rId3"/>
          <a:srcRect b="2199"/>
          <a:stretch/>
        </p:blipFill>
        <p:spPr>
          <a:xfrm>
            <a:off x="603504" y="1113028"/>
            <a:ext cx="10984992" cy="5668778"/>
          </a:xfrm>
        </p:spPr>
      </p:pic>
      <p:pic>
        <p:nvPicPr>
          <p:cNvPr id="31" name="Picture 30">
            <a:extLst>
              <a:ext uri="{FF2B5EF4-FFF2-40B4-BE49-F238E27FC236}">
                <a16:creationId xmlns:a16="http://schemas.microsoft.com/office/drawing/2014/main" id="{4A2D79B9-5DD4-9D45-B755-CDF985ECCC5B}"/>
              </a:ext>
            </a:extLst>
          </p:cNvPr>
          <p:cNvPicPr>
            <a:picLocks noChangeAspect="1"/>
          </p:cNvPicPr>
          <p:nvPr/>
        </p:nvPicPr>
        <p:blipFill rotWithShape="1">
          <a:blip r:embed="rId4"/>
          <a:srcRect l="24945" b="5516"/>
          <a:stretch/>
        </p:blipFill>
        <p:spPr>
          <a:xfrm>
            <a:off x="3056488" y="1283683"/>
            <a:ext cx="8312552" cy="5207875"/>
          </a:xfrm>
          <a:prstGeom prst="rect">
            <a:avLst/>
          </a:prstGeom>
        </p:spPr>
      </p:pic>
      <p:sp>
        <p:nvSpPr>
          <p:cNvPr id="2" name="Title 1">
            <a:extLst>
              <a:ext uri="{FF2B5EF4-FFF2-40B4-BE49-F238E27FC236}">
                <a16:creationId xmlns:a16="http://schemas.microsoft.com/office/drawing/2014/main" id="{AD2ACC6F-B24C-DB46-A5DB-78ADB18046BC}"/>
              </a:ext>
            </a:extLst>
          </p:cNvPr>
          <p:cNvSpPr>
            <a:spLocks noGrp="1"/>
          </p:cNvSpPr>
          <p:nvPr>
            <p:ph type="title"/>
          </p:nvPr>
        </p:nvSpPr>
        <p:spPr>
          <a:xfrm>
            <a:off x="2231136" y="137154"/>
            <a:ext cx="7729728" cy="1188720"/>
          </a:xfrm>
        </p:spPr>
        <p:txBody>
          <a:bodyPr/>
          <a:lstStyle/>
          <a:p>
            <a:r>
              <a:rPr lang="en-US" b="1" dirty="0"/>
              <a:t>Overview &amp; objective</a:t>
            </a:r>
            <a:endParaRPr lang="en-VN" b="1" dirty="0"/>
          </a:p>
        </p:txBody>
      </p:sp>
      <p:sp>
        <p:nvSpPr>
          <p:cNvPr id="34" name="Slide Number Placeholder 33">
            <a:extLst>
              <a:ext uri="{FF2B5EF4-FFF2-40B4-BE49-F238E27FC236}">
                <a16:creationId xmlns:a16="http://schemas.microsoft.com/office/drawing/2014/main" id="{81E9D82C-308B-A94B-89FA-2E75C5ADE422}"/>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344272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DE29-FAD3-BC41-AF72-75391042FE33}"/>
              </a:ext>
            </a:extLst>
          </p:cNvPr>
          <p:cNvSpPr>
            <a:spLocks noGrp="1"/>
          </p:cNvSpPr>
          <p:nvPr>
            <p:ph type="title"/>
          </p:nvPr>
        </p:nvSpPr>
        <p:spPr>
          <a:xfrm>
            <a:off x="743712" y="2287503"/>
            <a:ext cx="4486656" cy="1141497"/>
          </a:xfrm>
        </p:spPr>
        <p:txBody>
          <a:bodyPr/>
          <a:lstStyle/>
          <a:p>
            <a:r>
              <a:rPr lang="en-VN" b="1" dirty="0"/>
              <a:t>dataset</a:t>
            </a:r>
          </a:p>
        </p:txBody>
      </p:sp>
      <p:sp>
        <p:nvSpPr>
          <p:cNvPr id="4" name="Text Placeholder 3">
            <a:extLst>
              <a:ext uri="{FF2B5EF4-FFF2-40B4-BE49-F238E27FC236}">
                <a16:creationId xmlns:a16="http://schemas.microsoft.com/office/drawing/2014/main" id="{9FEB90EB-1E68-1E4E-93F9-CB54CA016114}"/>
              </a:ext>
            </a:extLst>
          </p:cNvPr>
          <p:cNvSpPr>
            <a:spLocks noGrp="1"/>
          </p:cNvSpPr>
          <p:nvPr>
            <p:ph type="body" sz="half" idx="2"/>
          </p:nvPr>
        </p:nvSpPr>
        <p:spPr>
          <a:xfrm>
            <a:off x="619546" y="4022518"/>
            <a:ext cx="4970486" cy="2194036"/>
          </a:xfrm>
        </p:spPr>
        <p:txBody>
          <a:bodyPr>
            <a:normAutofit/>
          </a:bodyPr>
          <a:lstStyle/>
          <a:p>
            <a:pPr algn="l"/>
            <a:r>
              <a:rPr lang="en-US" sz="2400" dirty="0"/>
              <a:t>The GTZAN genre collection dataset:</a:t>
            </a:r>
          </a:p>
          <a:p>
            <a:pPr marL="285750" indent="-285750" algn="l">
              <a:buFontTx/>
              <a:buChar char="-"/>
            </a:pPr>
            <a:r>
              <a:rPr lang="en-US" sz="2400" dirty="0"/>
              <a:t>- 1000 audio – 10 genres</a:t>
            </a:r>
          </a:p>
          <a:p>
            <a:pPr marL="285750" indent="-285750" algn="l">
              <a:buFontTx/>
              <a:buChar char="-"/>
            </a:pPr>
            <a:r>
              <a:rPr lang="en-US" sz="2400" dirty="0"/>
              <a:t>- 30 seconds duration</a:t>
            </a:r>
            <a:endParaRPr lang="en-VN" sz="2400" dirty="0"/>
          </a:p>
        </p:txBody>
      </p:sp>
      <p:pic>
        <p:nvPicPr>
          <p:cNvPr id="10" name="Content Placeholder 9">
            <a:extLst>
              <a:ext uri="{FF2B5EF4-FFF2-40B4-BE49-F238E27FC236}">
                <a16:creationId xmlns:a16="http://schemas.microsoft.com/office/drawing/2014/main" id="{B78D6E5E-38CB-8F42-8F3D-B2361F581D4A}"/>
              </a:ext>
            </a:extLst>
          </p:cNvPr>
          <p:cNvPicPr>
            <a:picLocks noGrp="1" noChangeAspect="1"/>
          </p:cNvPicPr>
          <p:nvPr>
            <p:ph idx="1"/>
          </p:nvPr>
        </p:nvPicPr>
        <p:blipFill rotWithShape="1">
          <a:blip r:embed="rId3"/>
          <a:srcRect l="1936" t="22963" r="25961" b="9536"/>
          <a:stretch/>
        </p:blipFill>
        <p:spPr>
          <a:xfrm>
            <a:off x="6096000" y="0"/>
            <a:ext cx="6096000" cy="6858000"/>
          </a:xfrm>
        </p:spPr>
      </p:pic>
      <p:sp>
        <p:nvSpPr>
          <p:cNvPr id="12" name="Slide Number Placeholder 11">
            <a:extLst>
              <a:ext uri="{FF2B5EF4-FFF2-40B4-BE49-F238E27FC236}">
                <a16:creationId xmlns:a16="http://schemas.microsoft.com/office/drawing/2014/main" id="{BD24B24A-7E86-F94D-803B-D11596D66233}"/>
              </a:ext>
            </a:extLst>
          </p:cNvPr>
          <p:cNvSpPr>
            <a:spLocks noGrp="1"/>
          </p:cNvSpPr>
          <p:nvPr>
            <p:ph type="sldNum" sz="quarter" idx="12"/>
          </p:nvPr>
        </p:nvSpPr>
        <p:spPr/>
        <p:txBody>
          <a:bodyPr/>
          <a:lstStyle/>
          <a:p>
            <a:fld id="{8A7A6979-0714-4377-B894-6BE4C2D6E202}" type="slidenum">
              <a:rPr lang="en-US" smtClean="0"/>
              <a:t>4</a:t>
            </a:fld>
            <a:endParaRPr lang="en-US" dirty="0"/>
          </a:p>
        </p:txBody>
      </p:sp>
    </p:spTree>
    <p:extLst>
      <p:ext uri="{BB962C8B-B14F-4D97-AF65-F5344CB8AC3E}">
        <p14:creationId xmlns:p14="http://schemas.microsoft.com/office/powerpoint/2010/main" val="285849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CAE813-D58B-E14A-A478-9D1CA7B4CB63}"/>
              </a:ext>
            </a:extLst>
          </p:cNvPr>
          <p:cNvSpPr/>
          <p:nvPr/>
        </p:nvSpPr>
        <p:spPr>
          <a:xfrm>
            <a:off x="6096000" y="0"/>
            <a:ext cx="6096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2" name="Title 1">
            <a:extLst>
              <a:ext uri="{FF2B5EF4-FFF2-40B4-BE49-F238E27FC236}">
                <a16:creationId xmlns:a16="http://schemas.microsoft.com/office/drawing/2014/main" id="{F7B17F8C-E1EA-EC45-8C2D-F5F4F6701C27}"/>
              </a:ext>
            </a:extLst>
          </p:cNvPr>
          <p:cNvSpPr>
            <a:spLocks noGrp="1"/>
          </p:cNvSpPr>
          <p:nvPr>
            <p:ph type="title"/>
          </p:nvPr>
        </p:nvSpPr>
        <p:spPr>
          <a:xfrm>
            <a:off x="391668" y="1366004"/>
            <a:ext cx="5242560" cy="1141497"/>
          </a:xfrm>
        </p:spPr>
        <p:txBody>
          <a:bodyPr>
            <a:normAutofit fontScale="90000"/>
          </a:bodyPr>
          <a:lstStyle/>
          <a:p>
            <a:r>
              <a:rPr lang="en-US" sz="2700" b="1" dirty="0"/>
              <a:t>Feature Extraction</a:t>
            </a:r>
            <a:br>
              <a:rPr lang="en-US" sz="1600" dirty="0"/>
            </a:br>
            <a:br>
              <a:rPr lang="en-US" sz="900" dirty="0"/>
            </a:br>
            <a:r>
              <a:rPr lang="en-US" sz="1800" dirty="0"/>
              <a:t>Mel Frequency Cepstral Coefficients</a:t>
            </a:r>
            <a:endParaRPr lang="en-VN" sz="1800" dirty="0"/>
          </a:p>
        </p:txBody>
      </p:sp>
      <p:pic>
        <p:nvPicPr>
          <p:cNvPr id="6" name="Content Placeholder 5">
            <a:extLst>
              <a:ext uri="{FF2B5EF4-FFF2-40B4-BE49-F238E27FC236}">
                <a16:creationId xmlns:a16="http://schemas.microsoft.com/office/drawing/2014/main" id="{E78F5429-9012-0744-AF33-3648C2CC4964}"/>
              </a:ext>
            </a:extLst>
          </p:cNvPr>
          <p:cNvPicPr>
            <a:picLocks noGrp="1" noChangeAspect="1"/>
          </p:cNvPicPr>
          <p:nvPr>
            <p:ph idx="1"/>
          </p:nvPr>
        </p:nvPicPr>
        <p:blipFill>
          <a:blip r:embed="rId3"/>
          <a:stretch>
            <a:fillRect/>
          </a:stretch>
        </p:blipFill>
        <p:spPr>
          <a:xfrm>
            <a:off x="6613800" y="309333"/>
            <a:ext cx="5186532" cy="6364261"/>
          </a:xfrm>
        </p:spPr>
      </p:pic>
      <p:sp>
        <p:nvSpPr>
          <p:cNvPr id="4" name="Text Placeholder 3">
            <a:extLst>
              <a:ext uri="{FF2B5EF4-FFF2-40B4-BE49-F238E27FC236}">
                <a16:creationId xmlns:a16="http://schemas.microsoft.com/office/drawing/2014/main" id="{D05F01D9-54AC-F24B-8869-0935C1C84760}"/>
              </a:ext>
            </a:extLst>
          </p:cNvPr>
          <p:cNvSpPr>
            <a:spLocks noGrp="1"/>
          </p:cNvSpPr>
          <p:nvPr>
            <p:ph type="body" sz="half" idx="2"/>
          </p:nvPr>
        </p:nvSpPr>
        <p:spPr>
          <a:xfrm>
            <a:off x="391668" y="2929128"/>
            <a:ext cx="5242560" cy="3744466"/>
          </a:xfrm>
        </p:spPr>
        <p:txBody>
          <a:bodyPr>
            <a:normAutofit/>
          </a:bodyPr>
          <a:lstStyle/>
          <a:p>
            <a:pPr algn="l"/>
            <a:r>
              <a:rPr lang="en-VN" sz="2400" dirty="0"/>
              <a:t>1. </a:t>
            </a:r>
            <a:r>
              <a:rPr lang="en-US" sz="2400" dirty="0"/>
              <a:t>Divide these signals into small frames</a:t>
            </a:r>
          </a:p>
          <a:p>
            <a:pPr algn="l"/>
            <a:r>
              <a:rPr lang="en-VN" sz="2400" dirty="0"/>
              <a:t>2. </a:t>
            </a:r>
            <a:r>
              <a:rPr lang="en-US" sz="2400" dirty="0"/>
              <a:t>Identify different frequencies present in each frame</a:t>
            </a:r>
          </a:p>
          <a:p>
            <a:pPr algn="l"/>
            <a:r>
              <a:rPr lang="en-US" sz="2400" dirty="0"/>
              <a:t>3. Separate linguistic frequencies from the noise</a:t>
            </a:r>
            <a:endParaRPr lang="en-VN" sz="2400" dirty="0"/>
          </a:p>
        </p:txBody>
      </p:sp>
      <p:sp>
        <p:nvSpPr>
          <p:cNvPr id="9" name="Slide Number Placeholder 8">
            <a:extLst>
              <a:ext uri="{FF2B5EF4-FFF2-40B4-BE49-F238E27FC236}">
                <a16:creationId xmlns:a16="http://schemas.microsoft.com/office/drawing/2014/main" id="{2870C6F2-D89A-CB40-94FA-65D9B41BD547}"/>
              </a:ext>
            </a:extLst>
          </p:cNvPr>
          <p:cNvSpPr>
            <a:spLocks noGrp="1"/>
          </p:cNvSpPr>
          <p:nvPr>
            <p:ph type="sldNum" sz="quarter" idx="12"/>
          </p:nvPr>
        </p:nvSpPr>
        <p:spPr/>
        <p:txBody>
          <a:bodyPr/>
          <a:lstStyle/>
          <a:p>
            <a:fld id="{8A7A6979-0714-4377-B894-6BE4C2D6E202}" type="slidenum">
              <a:rPr lang="en-US" smtClean="0"/>
              <a:t>5</a:t>
            </a:fld>
            <a:endParaRPr lang="en-US" dirty="0"/>
          </a:p>
        </p:txBody>
      </p:sp>
    </p:spTree>
    <p:extLst>
      <p:ext uri="{BB962C8B-B14F-4D97-AF65-F5344CB8AC3E}">
        <p14:creationId xmlns:p14="http://schemas.microsoft.com/office/powerpoint/2010/main" val="330628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DED9-7C16-CE45-B247-47F9E5F08640}"/>
              </a:ext>
            </a:extLst>
          </p:cNvPr>
          <p:cNvSpPr>
            <a:spLocks noGrp="1"/>
          </p:cNvSpPr>
          <p:nvPr>
            <p:ph type="title"/>
          </p:nvPr>
        </p:nvSpPr>
        <p:spPr>
          <a:xfrm>
            <a:off x="1950455" y="857350"/>
            <a:ext cx="8291090" cy="1188720"/>
          </a:xfrm>
        </p:spPr>
        <p:txBody>
          <a:bodyPr>
            <a:normAutofit/>
          </a:bodyPr>
          <a:lstStyle/>
          <a:p>
            <a:r>
              <a:rPr lang="en-US" dirty="0"/>
              <a:t>Music Genre Classification approach</a:t>
            </a:r>
            <a:endParaRPr lang="en-VN" dirty="0"/>
          </a:p>
        </p:txBody>
      </p:sp>
      <p:sp>
        <p:nvSpPr>
          <p:cNvPr id="3" name="Content Placeholder 2">
            <a:extLst>
              <a:ext uri="{FF2B5EF4-FFF2-40B4-BE49-F238E27FC236}">
                <a16:creationId xmlns:a16="http://schemas.microsoft.com/office/drawing/2014/main" id="{4C636337-5DD7-CA42-B302-A87DCC6976B1}"/>
              </a:ext>
            </a:extLst>
          </p:cNvPr>
          <p:cNvSpPr>
            <a:spLocks noGrp="1"/>
          </p:cNvSpPr>
          <p:nvPr>
            <p:ph idx="1"/>
          </p:nvPr>
        </p:nvSpPr>
        <p:spPr>
          <a:xfrm>
            <a:off x="2231136" y="2314094"/>
            <a:ext cx="7729728" cy="3732276"/>
          </a:xfrm>
        </p:spPr>
        <p:txBody>
          <a:bodyPr>
            <a:normAutofit fontScale="92500" lnSpcReduction="10000"/>
          </a:bodyPr>
          <a:lstStyle/>
          <a:p>
            <a:pPr marL="0" indent="0" fontAlgn="base">
              <a:lnSpc>
                <a:spcPct val="150000"/>
              </a:lnSpc>
              <a:buNone/>
            </a:pPr>
            <a:r>
              <a:rPr lang="en-US" sz="4000" dirty="0"/>
              <a:t>1. K-means clustering</a:t>
            </a:r>
          </a:p>
          <a:p>
            <a:pPr marL="0" indent="0" fontAlgn="base">
              <a:lnSpc>
                <a:spcPct val="150000"/>
              </a:lnSpc>
              <a:buNone/>
            </a:pPr>
            <a:r>
              <a:rPr lang="en-US" sz="4000" dirty="0"/>
              <a:t>2. Multiclass support vector machines</a:t>
            </a:r>
          </a:p>
          <a:p>
            <a:pPr marL="0" indent="0" fontAlgn="base">
              <a:lnSpc>
                <a:spcPct val="150000"/>
              </a:lnSpc>
              <a:buNone/>
            </a:pPr>
            <a:r>
              <a:rPr lang="en-US" sz="4000" dirty="0"/>
              <a:t>3.  K-nearest neighbors</a:t>
            </a:r>
          </a:p>
          <a:p>
            <a:pPr marL="0" indent="0" fontAlgn="base">
              <a:lnSpc>
                <a:spcPct val="150000"/>
              </a:lnSpc>
              <a:buNone/>
            </a:pPr>
            <a:r>
              <a:rPr lang="en-US" sz="4000" dirty="0"/>
              <a:t>4.  Convolutional neural networks</a:t>
            </a:r>
          </a:p>
          <a:p>
            <a:endParaRPr lang="en-VN" sz="4000" dirty="0"/>
          </a:p>
        </p:txBody>
      </p:sp>
      <p:sp>
        <p:nvSpPr>
          <p:cNvPr id="5" name="Slide Number Placeholder 4">
            <a:extLst>
              <a:ext uri="{FF2B5EF4-FFF2-40B4-BE49-F238E27FC236}">
                <a16:creationId xmlns:a16="http://schemas.microsoft.com/office/drawing/2014/main" id="{27AE879E-DB2D-FA41-8703-E7D66250BF9D}"/>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14079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7" name="Picture 16">
            <a:extLst>
              <a:ext uri="{FF2B5EF4-FFF2-40B4-BE49-F238E27FC236}">
                <a16:creationId xmlns:a16="http://schemas.microsoft.com/office/drawing/2014/main" id="{ADD09D90-9011-BB45-8BCD-3FCADEBD6473}"/>
              </a:ext>
            </a:extLst>
          </p:cNvPr>
          <p:cNvPicPr>
            <a:picLocks noChangeAspect="1"/>
          </p:cNvPicPr>
          <p:nvPr/>
        </p:nvPicPr>
        <p:blipFill rotWithShape="1">
          <a:blip r:embed="rId3"/>
          <a:srcRect l="2962" t="8922" r="7329"/>
          <a:stretch/>
        </p:blipFill>
        <p:spPr>
          <a:xfrm>
            <a:off x="2491329" y="2042854"/>
            <a:ext cx="7209342" cy="4367581"/>
          </a:xfrm>
          <a:prstGeom prst="rect">
            <a:avLst/>
          </a:prstGeom>
        </p:spPr>
      </p:pic>
      <p:sp>
        <p:nvSpPr>
          <p:cNvPr id="20" name="Slide Number Placeholder 19">
            <a:extLst>
              <a:ext uri="{FF2B5EF4-FFF2-40B4-BE49-F238E27FC236}">
                <a16:creationId xmlns:a16="http://schemas.microsoft.com/office/drawing/2014/main" id="{C7DDB4FF-1CBA-DB4C-8F31-C803FBE365C8}"/>
              </a:ext>
            </a:extLst>
          </p:cNvPr>
          <p:cNvSpPr>
            <a:spLocks noGrp="1"/>
          </p:cNvSpPr>
          <p:nvPr>
            <p:ph type="sldNum" sz="quarter" idx="12"/>
          </p:nvPr>
        </p:nvSpPr>
        <p:spPr/>
        <p:txBody>
          <a:bodyPr/>
          <a:lstStyle/>
          <a:p>
            <a:fld id="{8A7A6979-0714-4377-B894-6BE4C2D6E202}" type="slidenum">
              <a:rPr lang="en-US" smtClean="0"/>
              <a:t>7</a:t>
            </a:fld>
            <a:endParaRPr lang="en-US" dirty="0"/>
          </a:p>
        </p:txBody>
      </p:sp>
    </p:spTree>
    <p:extLst>
      <p:ext uri="{BB962C8B-B14F-4D97-AF65-F5344CB8AC3E}">
        <p14:creationId xmlns:p14="http://schemas.microsoft.com/office/powerpoint/2010/main" val="2091086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5" name="Picture 14">
            <a:extLst>
              <a:ext uri="{FF2B5EF4-FFF2-40B4-BE49-F238E27FC236}">
                <a16:creationId xmlns:a16="http://schemas.microsoft.com/office/drawing/2014/main" id="{81B5C435-9AD5-814A-82CF-86ABD243BB37}"/>
              </a:ext>
            </a:extLst>
          </p:cNvPr>
          <p:cNvPicPr>
            <a:picLocks noChangeAspect="1"/>
          </p:cNvPicPr>
          <p:nvPr/>
        </p:nvPicPr>
        <p:blipFill rotWithShape="1">
          <a:blip r:embed="rId3"/>
          <a:srcRect l="4108" t="15234" r="7605" b="-761"/>
          <a:stretch/>
        </p:blipFill>
        <p:spPr>
          <a:xfrm>
            <a:off x="2220945" y="1933094"/>
            <a:ext cx="7750109" cy="4698994"/>
          </a:xfrm>
          <a:prstGeom prst="rect">
            <a:avLst/>
          </a:prstGeom>
        </p:spPr>
      </p:pic>
      <p:sp>
        <p:nvSpPr>
          <p:cNvPr id="4" name="Slide Number Placeholder 3">
            <a:extLst>
              <a:ext uri="{FF2B5EF4-FFF2-40B4-BE49-F238E27FC236}">
                <a16:creationId xmlns:a16="http://schemas.microsoft.com/office/drawing/2014/main" id="{09C15F57-9DF8-D745-AD75-65B1D2BC3813}"/>
              </a:ext>
            </a:extLst>
          </p:cNvPr>
          <p:cNvSpPr>
            <a:spLocks noGrp="1"/>
          </p:cNvSpPr>
          <p:nvPr>
            <p:ph type="sldNum" sz="quarter" idx="12"/>
          </p:nvPr>
        </p:nvSpPr>
        <p:spPr/>
        <p:txBody>
          <a:bodyPr/>
          <a:lstStyle/>
          <a:p>
            <a:fld id="{8A7A6979-0714-4377-B894-6BE4C2D6E202}" type="slidenum">
              <a:rPr lang="en-US" smtClean="0"/>
              <a:t>8</a:t>
            </a:fld>
            <a:endParaRPr lang="en-US" dirty="0"/>
          </a:p>
        </p:txBody>
      </p:sp>
    </p:spTree>
    <p:extLst>
      <p:ext uri="{BB962C8B-B14F-4D97-AF65-F5344CB8AC3E}">
        <p14:creationId xmlns:p14="http://schemas.microsoft.com/office/powerpoint/2010/main" val="167224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8864-0B96-2641-B568-A5595A17B684}"/>
              </a:ext>
            </a:extLst>
          </p:cNvPr>
          <p:cNvSpPr>
            <a:spLocks noGrp="1"/>
          </p:cNvSpPr>
          <p:nvPr>
            <p:ph type="title"/>
          </p:nvPr>
        </p:nvSpPr>
        <p:spPr>
          <a:xfrm>
            <a:off x="1641348" y="523614"/>
            <a:ext cx="8909304" cy="1188720"/>
          </a:xfrm>
        </p:spPr>
        <p:txBody>
          <a:bodyPr/>
          <a:lstStyle/>
          <a:p>
            <a:pPr fontAlgn="base">
              <a:lnSpc>
                <a:spcPct val="150000"/>
              </a:lnSpc>
            </a:pPr>
            <a:r>
              <a:rPr lang="en-US" dirty="0"/>
              <a:t>1.  K-means clustering</a:t>
            </a:r>
          </a:p>
        </p:txBody>
      </p:sp>
      <p:pic>
        <p:nvPicPr>
          <p:cNvPr id="13" name="Picture 12">
            <a:extLst>
              <a:ext uri="{FF2B5EF4-FFF2-40B4-BE49-F238E27FC236}">
                <a16:creationId xmlns:a16="http://schemas.microsoft.com/office/drawing/2014/main" id="{17022296-8BCB-2B4C-8059-7DAB46CE4F70}"/>
              </a:ext>
            </a:extLst>
          </p:cNvPr>
          <p:cNvPicPr>
            <a:picLocks noChangeAspect="1"/>
          </p:cNvPicPr>
          <p:nvPr/>
        </p:nvPicPr>
        <p:blipFill rotWithShape="1">
          <a:blip r:embed="rId3"/>
          <a:srcRect l="2847" t="15496" r="4112"/>
          <a:stretch/>
        </p:blipFill>
        <p:spPr>
          <a:xfrm>
            <a:off x="1994083" y="2014328"/>
            <a:ext cx="8203834" cy="4585254"/>
          </a:xfrm>
          <a:prstGeom prst="rect">
            <a:avLst/>
          </a:prstGeom>
        </p:spPr>
      </p:pic>
      <p:sp>
        <p:nvSpPr>
          <p:cNvPr id="4" name="Slide Number Placeholder 3">
            <a:extLst>
              <a:ext uri="{FF2B5EF4-FFF2-40B4-BE49-F238E27FC236}">
                <a16:creationId xmlns:a16="http://schemas.microsoft.com/office/drawing/2014/main" id="{10910F27-510C-AD42-9541-6CEB200E94D1}"/>
              </a:ext>
            </a:extLst>
          </p:cNvPr>
          <p:cNvSpPr>
            <a:spLocks noGrp="1"/>
          </p:cNvSpPr>
          <p:nvPr>
            <p:ph type="sldNum" sz="quarter" idx="12"/>
          </p:nvPr>
        </p:nvSpPr>
        <p:spPr/>
        <p:txBody>
          <a:bodyPr/>
          <a:lstStyle/>
          <a:p>
            <a:fld id="{8A7A6979-0714-4377-B894-6BE4C2D6E202}" type="slidenum">
              <a:rPr lang="en-US" smtClean="0"/>
              <a:t>9</a:t>
            </a:fld>
            <a:endParaRPr lang="en-US" dirty="0"/>
          </a:p>
        </p:txBody>
      </p:sp>
    </p:spTree>
    <p:extLst>
      <p:ext uri="{BB962C8B-B14F-4D97-AF65-F5344CB8AC3E}">
        <p14:creationId xmlns:p14="http://schemas.microsoft.com/office/powerpoint/2010/main" val="15296422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1111</TotalTime>
  <Words>1189</Words>
  <Application>Microsoft Office PowerPoint</Application>
  <PresentationFormat>Widescreen</PresentationFormat>
  <Paragraphs>140</Paragraphs>
  <Slides>23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Music genre classification</vt:lpstr>
      <vt:lpstr>Outline</vt:lpstr>
      <vt:lpstr>Overview &amp; objective</vt:lpstr>
      <vt:lpstr>dataset</vt:lpstr>
      <vt:lpstr>Feature Extraction  Mel Frequency Cepstral Coefficients</vt:lpstr>
      <vt:lpstr>Music Genre Classification approach</vt:lpstr>
      <vt:lpstr>1.  K-means clustering</vt:lpstr>
      <vt:lpstr>1.  K-means clustering</vt:lpstr>
      <vt:lpstr>1.  K-means clustering</vt:lpstr>
      <vt:lpstr>1.  K-means clustering</vt:lpstr>
      <vt:lpstr>1.  K-means clustering</vt:lpstr>
      <vt:lpstr>1.  K-means clustering</vt:lpstr>
      <vt:lpstr>1.  K-means clustering</vt:lpstr>
      <vt:lpstr>1.  K-means clustering</vt:lpstr>
      <vt:lpstr>2. Multiclass support vector machines </vt:lpstr>
      <vt:lpstr>2. Multiclass support vector machines </vt:lpstr>
      <vt:lpstr>3.  K-nearest neighbors</vt:lpstr>
      <vt:lpstr>3.  K-nearest neighbors</vt:lpstr>
      <vt:lpstr>4.  Convolutional neural networks</vt:lpstr>
      <vt:lpstr>4.  Convolutional neural networks</vt:lpstr>
      <vt:lpstr>4.  Convolutional neural networks</vt:lpstr>
      <vt:lpstr>comparision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Microsoft Office User</dc:creator>
  <cp:lastModifiedBy>abhishek srivastav</cp:lastModifiedBy>
  <cp:revision>33</cp:revision>
  <dcterms:created xsi:type="dcterms:W3CDTF">2021-01-06T12:04:36Z</dcterms:created>
  <dcterms:modified xsi:type="dcterms:W3CDTF">2023-08-03T18:41:38Z</dcterms:modified>
</cp:coreProperties>
</file>